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62" r:id="rId4"/>
  </p:sldMasterIdLst>
  <p:notesMasterIdLst>
    <p:notesMasterId r:id="rId49"/>
  </p:notesMasterIdLst>
  <p:handoutMasterIdLst>
    <p:handoutMasterId r:id="rId50"/>
  </p:handoutMasterIdLst>
  <p:sldIdLst>
    <p:sldId id="256" r:id="rId5"/>
    <p:sldId id="258" r:id="rId6"/>
    <p:sldId id="393" r:id="rId7"/>
    <p:sldId id="598" r:id="rId8"/>
    <p:sldId id="610" r:id="rId9"/>
    <p:sldId id="609" r:id="rId10"/>
    <p:sldId id="608" r:id="rId11"/>
    <p:sldId id="607" r:id="rId12"/>
    <p:sldId id="606" r:id="rId13"/>
    <p:sldId id="605" r:id="rId14"/>
    <p:sldId id="603" r:id="rId15"/>
    <p:sldId id="604" r:id="rId16"/>
    <p:sldId id="602" r:id="rId17"/>
    <p:sldId id="601" r:id="rId18"/>
    <p:sldId id="600" r:id="rId19"/>
    <p:sldId id="599" r:id="rId20"/>
    <p:sldId id="611" r:id="rId21"/>
    <p:sldId id="618" r:id="rId22"/>
    <p:sldId id="617" r:id="rId23"/>
    <p:sldId id="616" r:id="rId24"/>
    <p:sldId id="615" r:id="rId25"/>
    <p:sldId id="644" r:id="rId26"/>
    <p:sldId id="614" r:id="rId27"/>
    <p:sldId id="613" r:id="rId28"/>
    <p:sldId id="612" r:id="rId29"/>
    <p:sldId id="597" r:id="rId30"/>
    <p:sldId id="624" r:id="rId31"/>
    <p:sldId id="623" r:id="rId32"/>
    <p:sldId id="622" r:id="rId33"/>
    <p:sldId id="621" r:id="rId34"/>
    <p:sldId id="620" r:id="rId35"/>
    <p:sldId id="619" r:id="rId36"/>
    <p:sldId id="625" r:id="rId37"/>
    <p:sldId id="630" r:id="rId38"/>
    <p:sldId id="629" r:id="rId39"/>
    <p:sldId id="628" r:id="rId40"/>
    <p:sldId id="627" r:id="rId41"/>
    <p:sldId id="626" r:id="rId42"/>
    <p:sldId id="632" r:id="rId43"/>
    <p:sldId id="631" r:id="rId44"/>
    <p:sldId id="645" r:id="rId45"/>
    <p:sldId id="633" r:id="rId46"/>
    <p:sldId id="646" r:id="rId47"/>
    <p:sldId id="643" r:id="rId48"/>
  </p:sldIdLst>
  <p:sldSz cx="9144000" cy="6858000" type="screen4x3"/>
  <p:notesSz cx="6858000" cy="9144000"/>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8" autoAdjust="0"/>
    <p:restoredTop sz="85520" autoAdjust="0"/>
  </p:normalViewPr>
  <p:slideViewPr>
    <p:cSldViewPr>
      <p:cViewPr varScale="1">
        <p:scale>
          <a:sx n="63" d="100"/>
          <a:sy n="63" d="100"/>
        </p:scale>
        <p:origin x="1344" y="78"/>
      </p:cViewPr>
      <p:guideLst>
        <p:guide orient="horz" pos="2160"/>
        <p:guide pos="2880"/>
      </p:guideLst>
    </p:cSldViewPr>
  </p:slideViewPr>
  <p:outlineViewPr>
    <p:cViewPr>
      <p:scale>
        <a:sx n="33" d="100"/>
        <a:sy n="33" d="100"/>
      </p:scale>
      <p:origin x="0" y="498"/>
    </p:cViewPr>
    <p:sldLst>
      <p:sld r:id="rId1" collapse="1"/>
    </p:sldLst>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D28EC4-402D-415A-94DE-69B5616BEDBB}" type="datetimeFigureOut">
              <a:rPr lang="en-US" smtClean="0"/>
              <a:t>9/13/2016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B403BC-9FD8-4519-B057-726297AD3D00}" type="slidenum">
              <a:rPr lang="en-US" smtClean="0"/>
              <a:t>‹#›</a:t>
            </a:fld>
            <a:endParaRPr lang="en-US" dirty="0"/>
          </a:p>
        </p:txBody>
      </p:sp>
    </p:spTree>
    <p:extLst>
      <p:ext uri="{BB962C8B-B14F-4D97-AF65-F5344CB8AC3E}">
        <p14:creationId xmlns:p14="http://schemas.microsoft.com/office/powerpoint/2010/main" val="1705859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EBF9505-3D1E-404A-AD30-E73F27511ABA}"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DADB98-3816-487D-B08B-B436842EFD37}" type="slidenum">
              <a:rPr lang="en-US"/>
              <a:pPr>
                <a:defRPr/>
              </a:pPr>
              <a:t>‹#›</a:t>
            </a:fld>
            <a:endParaRPr lang="en-US" dirty="0"/>
          </a:p>
        </p:txBody>
      </p:sp>
    </p:spTree>
    <p:extLst>
      <p:ext uri="{BB962C8B-B14F-4D97-AF65-F5344CB8AC3E}">
        <p14:creationId xmlns:p14="http://schemas.microsoft.com/office/powerpoint/2010/main" val="1765797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b="1" dirty="0" smtClean="0">
                <a:cs typeface="Arial" charset="0"/>
              </a:rPr>
              <a:t>Motivation </a:t>
            </a:r>
            <a:r>
              <a:rPr lang="en-US" dirty="0" smtClean="0">
                <a:cs typeface="Arial" charset="0"/>
              </a:rPr>
              <a:t>refers to the process by which a person’s efforts are energized, directed, and sustained toward attaining a goal.  This definition has three key elements: energy, direction, and persistence.  </a:t>
            </a:r>
          </a:p>
          <a:p>
            <a:pPr eaLnBrk="1" hangingPunct="1"/>
            <a:endParaRPr lang="en-US" dirty="0" smtClean="0">
              <a:cs typeface="Arial" charset="0"/>
            </a:endParaRPr>
          </a:p>
          <a:p>
            <a:pPr eaLnBrk="1" hangingPunct="1"/>
            <a:r>
              <a:rPr lang="en-US" dirty="0" smtClean="0">
                <a:cs typeface="Arial" charset="0"/>
              </a:rPr>
              <a:t>The </a:t>
            </a:r>
            <a:r>
              <a:rPr lang="en-US" i="1" dirty="0" smtClean="0">
                <a:cs typeface="Arial" charset="0"/>
              </a:rPr>
              <a:t>energy </a:t>
            </a:r>
            <a:r>
              <a:rPr lang="en-US" dirty="0" smtClean="0">
                <a:cs typeface="Arial" charset="0"/>
              </a:rPr>
              <a:t>element is a measure of intensity, drive, and vigor. A motivated person puts forth effort and works hard. However, the quality of the effort must be considered as well as its intensity. High levels of effort don’t necessarily lead to favorable job performance unless the effort is channeled in a </a:t>
            </a:r>
            <a:r>
              <a:rPr lang="en-US" i="1" dirty="0" smtClean="0">
                <a:cs typeface="Arial" charset="0"/>
              </a:rPr>
              <a:t>direction </a:t>
            </a:r>
            <a:r>
              <a:rPr lang="en-US" dirty="0" smtClean="0">
                <a:cs typeface="Arial" charset="0"/>
              </a:rPr>
              <a:t>that benefits the organization. Effort directed toward and consistent with organizational goals is the kind of effort we want from employees. Finally, motivation includes a </a:t>
            </a:r>
            <a:r>
              <a:rPr lang="en-US" i="1" dirty="0" smtClean="0">
                <a:cs typeface="Arial" charset="0"/>
              </a:rPr>
              <a:t>persistence </a:t>
            </a:r>
            <a:r>
              <a:rPr lang="en-US" dirty="0" smtClean="0">
                <a:cs typeface="Arial" charset="0"/>
              </a:rPr>
              <a:t>dimension. We want employees to persist in putting forth effort to achieve those goals.</a:t>
            </a:r>
          </a:p>
        </p:txBody>
      </p:sp>
      <p:sp>
        <p:nvSpPr>
          <p:cNvPr id="4" name="Slide Number Placeholder 3"/>
          <p:cNvSpPr>
            <a:spLocks noGrp="1"/>
          </p:cNvSpPr>
          <p:nvPr>
            <p:ph type="sldNum" sz="quarter" idx="5"/>
          </p:nvPr>
        </p:nvSpPr>
        <p:spPr/>
        <p:txBody>
          <a:bodyPr/>
          <a:lstStyle/>
          <a:p>
            <a:pPr>
              <a:defRPr/>
            </a:pPr>
            <a:fld id="{56583A7D-0CFE-4525-AA14-5FD471FE174A}" type="slidenum">
              <a:rPr lang="en-US" smtClean="0"/>
              <a:pPr>
                <a:defRPr/>
              </a:pPr>
              <a:t>3</a:t>
            </a:fld>
            <a:endParaRPr lang="en-US" dirty="0"/>
          </a:p>
        </p:txBody>
      </p:sp>
    </p:spTree>
    <p:extLst>
      <p:ext uri="{BB962C8B-B14F-4D97-AF65-F5344CB8AC3E}">
        <p14:creationId xmlns:p14="http://schemas.microsoft.com/office/powerpoint/2010/main" val="130812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The extrinsic factors that create job dissatisfaction were called </a:t>
            </a:r>
            <a:r>
              <a:rPr lang="en-US" b="1" dirty="0" smtClean="0">
                <a:cs typeface="Arial" charset="0"/>
              </a:rPr>
              <a:t>hygiene factors</a:t>
            </a:r>
            <a:r>
              <a:rPr lang="en-US" dirty="0" smtClean="0">
                <a:cs typeface="Arial" charset="0"/>
              </a:rPr>
              <a:t>. When these factors are adequate, people won’t</a:t>
            </a:r>
            <a:r>
              <a:rPr lang="en-US" baseline="0" dirty="0" smtClean="0">
                <a:cs typeface="Arial" charset="0"/>
              </a:rPr>
              <a:t> </a:t>
            </a:r>
            <a:r>
              <a:rPr lang="en-US" dirty="0" smtClean="0">
                <a:cs typeface="Arial" charset="0"/>
              </a:rPr>
              <a:t>be dissatisfied, but they won’t be satisfied (or motivated) either. To motivate people, Herzberg suggested emphasizing </a:t>
            </a:r>
            <a:r>
              <a:rPr lang="en-US" b="1" dirty="0" smtClean="0">
                <a:cs typeface="Arial" charset="0"/>
              </a:rPr>
              <a:t>motivators</a:t>
            </a:r>
            <a:r>
              <a:rPr lang="en-US" dirty="0" smtClean="0">
                <a:cs typeface="Arial" charset="0"/>
              </a:rPr>
              <a:t>, the intrinsic factors having to do with the job itself.</a:t>
            </a:r>
          </a:p>
        </p:txBody>
      </p:sp>
      <p:sp>
        <p:nvSpPr>
          <p:cNvPr id="4" name="Slide Number Placeholder 3"/>
          <p:cNvSpPr>
            <a:spLocks noGrp="1"/>
          </p:cNvSpPr>
          <p:nvPr>
            <p:ph type="sldNum" sz="quarter" idx="5"/>
          </p:nvPr>
        </p:nvSpPr>
        <p:spPr/>
        <p:txBody>
          <a:bodyPr/>
          <a:lstStyle/>
          <a:p>
            <a:pPr>
              <a:defRPr/>
            </a:pPr>
            <a:fld id="{993C5FD3-C5CD-404E-9C67-24BC67D60D03}" type="slidenum">
              <a:rPr lang="en-US" smtClean="0"/>
              <a:pPr>
                <a:defRPr/>
              </a:pPr>
              <a:t>12</a:t>
            </a:fld>
            <a:endParaRPr lang="en-US" dirty="0"/>
          </a:p>
        </p:txBody>
      </p:sp>
    </p:spTree>
    <p:extLst>
      <p:ext uri="{BB962C8B-B14F-4D97-AF65-F5344CB8AC3E}">
        <p14:creationId xmlns:p14="http://schemas.microsoft.com/office/powerpoint/2010/main" val="287753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Herzberg believed the data suggested that the opposite of satisfaction was not dissatisfaction, as traditionally had been believed. Removing dissatisfying characteristics from a job would not necessarily make that job more satisfying (or motivating). As shown in Exhibit 16-3, Herzberg proposed that a dual continuum existed: The opposite of “satisfaction” is “no satisfaction,” and the opposite of “dissatisfaction” is “no dissatisfaction.”</a:t>
            </a: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527B764-2949-44A1-94EA-3F7F712C8A83}" type="slidenum">
              <a:rPr lang="en-US" smtClean="0"/>
              <a:pPr>
                <a:defRPr/>
              </a:pPr>
              <a:t>13</a:t>
            </a:fld>
            <a:endParaRPr lang="en-US" dirty="0"/>
          </a:p>
        </p:txBody>
      </p:sp>
    </p:spTree>
    <p:extLst>
      <p:ext uri="{BB962C8B-B14F-4D97-AF65-F5344CB8AC3E}">
        <p14:creationId xmlns:p14="http://schemas.microsoft.com/office/powerpoint/2010/main" val="280241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David McClelland and his associates proposed the </a:t>
            </a:r>
            <a:r>
              <a:rPr lang="en-US" b="1" dirty="0" smtClean="0">
                <a:cs typeface="Arial" charset="0"/>
              </a:rPr>
              <a:t>three-needs theory</a:t>
            </a:r>
            <a:r>
              <a:rPr lang="en-US" dirty="0" smtClean="0">
                <a:cs typeface="Arial" charset="0"/>
              </a:rPr>
              <a:t>, which says three acquired (not innate) needs are major motives in work.  These three needs include the </a:t>
            </a:r>
            <a:r>
              <a:rPr lang="en-US" b="1" dirty="0" smtClean="0">
                <a:cs typeface="Arial" charset="0"/>
              </a:rPr>
              <a:t>need for achievement (nAch)</a:t>
            </a:r>
            <a:r>
              <a:rPr lang="en-US" dirty="0" smtClean="0">
                <a:cs typeface="Arial" charset="0"/>
              </a:rPr>
              <a:t>, the drive to succeed and excel in relation to a set of standards; the </a:t>
            </a:r>
            <a:r>
              <a:rPr lang="en-US" b="1" dirty="0" smtClean="0">
                <a:cs typeface="Arial" charset="0"/>
              </a:rPr>
              <a:t>need for power (nPow)</a:t>
            </a:r>
            <a:r>
              <a:rPr lang="en-US" dirty="0" smtClean="0">
                <a:cs typeface="Arial" charset="0"/>
              </a:rPr>
              <a:t>, the need to make others behave in a way they would not have behaved otherwise; and the </a:t>
            </a:r>
            <a:r>
              <a:rPr lang="en-US" b="1" dirty="0" smtClean="0">
                <a:cs typeface="Arial" charset="0"/>
              </a:rPr>
              <a:t>need for affiliation (nAff)</a:t>
            </a:r>
            <a:r>
              <a:rPr lang="en-US" dirty="0" smtClean="0">
                <a:cs typeface="Arial" charset="0"/>
              </a:rPr>
              <a:t>, the desire for friendly and close interpersonal relationships.</a:t>
            </a:r>
          </a:p>
          <a:p>
            <a:pPr eaLnBrk="1" hangingPunct="1"/>
            <a:endParaRPr lang="en-US" dirty="0" smtClean="0">
              <a:cs typeface="Arial" charset="0"/>
            </a:endParaRPr>
          </a:p>
          <a:p>
            <a:pPr eaLnBrk="1" hangingPunct="1"/>
            <a:r>
              <a:rPr lang="en-US" dirty="0" smtClean="0">
                <a:cs typeface="Arial" charset="0"/>
              </a:rPr>
              <a:t>People with a high need for achievement are striving for personal achievement rather than for the trappings and rewards of success. They have a desire to do something better or more efficiently than it’s been done before.</a:t>
            </a:r>
          </a:p>
        </p:txBody>
      </p:sp>
      <p:sp>
        <p:nvSpPr>
          <p:cNvPr id="4" name="Slide Number Placeholder 3"/>
          <p:cNvSpPr>
            <a:spLocks noGrp="1"/>
          </p:cNvSpPr>
          <p:nvPr>
            <p:ph type="sldNum" sz="quarter" idx="5"/>
          </p:nvPr>
        </p:nvSpPr>
        <p:spPr/>
        <p:txBody>
          <a:bodyPr/>
          <a:lstStyle/>
          <a:p>
            <a:pPr>
              <a:defRPr/>
            </a:pPr>
            <a:fld id="{37211BB1-6685-4C81-B9AE-5C9DF99BB126}" type="slidenum">
              <a:rPr lang="en-US" smtClean="0"/>
              <a:pPr>
                <a:defRPr/>
              </a:pPr>
              <a:t>14</a:t>
            </a:fld>
            <a:endParaRPr lang="en-US" dirty="0"/>
          </a:p>
        </p:txBody>
      </p:sp>
    </p:spTree>
    <p:extLst>
      <p:ext uri="{BB962C8B-B14F-4D97-AF65-F5344CB8AC3E}">
        <p14:creationId xmlns:p14="http://schemas.microsoft.com/office/powerpoint/2010/main" val="155307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The other two needs in this theory haven’t been researched as extensively as the need for achievement. However, we do know that the best managers tend to be high in the need for power and low in the need for affiliation.</a:t>
            </a:r>
          </a:p>
        </p:txBody>
      </p:sp>
      <p:sp>
        <p:nvSpPr>
          <p:cNvPr id="4" name="Slide Number Placeholder 3"/>
          <p:cNvSpPr>
            <a:spLocks noGrp="1"/>
          </p:cNvSpPr>
          <p:nvPr>
            <p:ph type="sldNum" sz="quarter" idx="5"/>
          </p:nvPr>
        </p:nvSpPr>
        <p:spPr/>
        <p:txBody>
          <a:bodyPr/>
          <a:lstStyle/>
          <a:p>
            <a:pPr>
              <a:defRPr/>
            </a:pPr>
            <a:fld id="{B1D6D644-19C9-4931-8D46-FF4ED58D814D}" type="slidenum">
              <a:rPr lang="en-US" smtClean="0"/>
              <a:pPr>
                <a:defRPr/>
              </a:pPr>
              <a:t>15</a:t>
            </a:fld>
            <a:endParaRPr lang="en-US" dirty="0"/>
          </a:p>
        </p:txBody>
      </p:sp>
    </p:spTree>
    <p:extLst>
      <p:ext uri="{BB962C8B-B14F-4D97-AF65-F5344CB8AC3E}">
        <p14:creationId xmlns:p14="http://schemas.microsoft.com/office/powerpoint/2010/main" val="131606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All three of these needs can be measured by using a projective test (known as the Thematic Apperception Test or TAT) in which respondents react to a set of pictures. Each picture is briefly shown to a person who writes a story based on the picture. (See Exhibit 16-4 for some  examples.) Trained interpreters then determine the individual’s levels of nAch, nPow, and nAff from the stories written.</a:t>
            </a:r>
          </a:p>
        </p:txBody>
      </p:sp>
      <p:sp>
        <p:nvSpPr>
          <p:cNvPr id="4" name="Slide Number Placeholder 3"/>
          <p:cNvSpPr>
            <a:spLocks noGrp="1"/>
          </p:cNvSpPr>
          <p:nvPr>
            <p:ph type="sldNum" sz="quarter" idx="5"/>
          </p:nvPr>
        </p:nvSpPr>
        <p:spPr/>
        <p:txBody>
          <a:bodyPr/>
          <a:lstStyle/>
          <a:p>
            <a:pPr>
              <a:defRPr/>
            </a:pPr>
            <a:fld id="{16E28D2C-2BE0-4F5D-9035-8C7E830E5138}" type="slidenum">
              <a:rPr lang="en-US" smtClean="0"/>
              <a:pPr>
                <a:defRPr/>
              </a:pPr>
              <a:t>16</a:t>
            </a:fld>
            <a:endParaRPr lang="en-US" dirty="0"/>
          </a:p>
        </p:txBody>
      </p:sp>
    </p:spTree>
    <p:extLst>
      <p:ext uri="{BB962C8B-B14F-4D97-AF65-F5344CB8AC3E}">
        <p14:creationId xmlns:p14="http://schemas.microsoft.com/office/powerpoint/2010/main" val="35844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Research provides substantial support for </a:t>
            </a:r>
            <a:r>
              <a:rPr lang="en-US" b="1" dirty="0" smtClean="0">
                <a:cs typeface="Arial" charset="0"/>
              </a:rPr>
              <a:t>goal-setting theory</a:t>
            </a:r>
            <a:r>
              <a:rPr lang="en-US" dirty="0" smtClean="0">
                <a:cs typeface="Arial" charset="0"/>
              </a:rPr>
              <a:t>, which says that specific goals increase performance and that difficult goals, when accepted, result in higher performance than do easy goals.</a:t>
            </a:r>
          </a:p>
          <a:p>
            <a:pPr eaLnBrk="1" hangingPunct="1"/>
            <a:endParaRPr lang="en-US" dirty="0" smtClean="0">
              <a:cs typeface="Arial" charset="0"/>
            </a:endParaRPr>
          </a:p>
          <a:p>
            <a:pPr eaLnBrk="1" hangingPunct="1"/>
            <a:r>
              <a:rPr lang="en-US" b="1" dirty="0" smtClean="0">
                <a:cs typeface="Arial" charset="0"/>
              </a:rPr>
              <a:t>Self-efficacy </a:t>
            </a:r>
            <a:r>
              <a:rPr lang="en-US" dirty="0" smtClean="0">
                <a:cs typeface="Arial" charset="0"/>
              </a:rPr>
              <a:t>refers to an individual’s belief that he or she is capable of performing a task.  The higher your self-efficacy, the more confidence you have in your ability to succeed in a task. So, in difficult situations, we find that people with low self-efficacy are likely to reduce their effort or give up altogether, whereas those with high self-efficacy will try harder to master the challenge.</a:t>
            </a:r>
          </a:p>
        </p:txBody>
      </p:sp>
      <p:sp>
        <p:nvSpPr>
          <p:cNvPr id="4" name="Slide Number Placeholder 3"/>
          <p:cNvSpPr>
            <a:spLocks noGrp="1"/>
          </p:cNvSpPr>
          <p:nvPr>
            <p:ph type="sldNum" sz="quarter" idx="5"/>
          </p:nvPr>
        </p:nvSpPr>
        <p:spPr/>
        <p:txBody>
          <a:bodyPr/>
          <a:lstStyle/>
          <a:p>
            <a:pPr>
              <a:defRPr/>
            </a:pPr>
            <a:fld id="{21338D06-ED59-4910-8DA3-8A649068462F}" type="slidenum">
              <a:rPr lang="en-US" smtClean="0"/>
              <a:pPr>
                <a:defRPr/>
              </a:pPr>
              <a:t>17</a:t>
            </a:fld>
            <a:endParaRPr lang="en-US" dirty="0"/>
          </a:p>
        </p:txBody>
      </p:sp>
    </p:spTree>
    <p:extLst>
      <p:ext uri="{BB962C8B-B14F-4D97-AF65-F5344CB8AC3E}">
        <p14:creationId xmlns:p14="http://schemas.microsoft.com/office/powerpoint/2010/main" val="8243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Exhibit 16-5 summarizes the relationships among goals, motivation, and performance. One overall conclusion is that the intention to work toward hard and specific goals is a powerful motivating force. Under the proper conditions, it can lead to higher performance. However, no evidence indicates that such goals are associated with increased job satisfaction.</a:t>
            </a:r>
          </a:p>
        </p:txBody>
      </p:sp>
      <p:sp>
        <p:nvSpPr>
          <p:cNvPr id="4" name="Slide Number Placeholder 3"/>
          <p:cNvSpPr>
            <a:spLocks noGrp="1"/>
          </p:cNvSpPr>
          <p:nvPr>
            <p:ph type="sldNum" sz="quarter" idx="5"/>
          </p:nvPr>
        </p:nvSpPr>
        <p:spPr/>
        <p:txBody>
          <a:bodyPr/>
          <a:lstStyle/>
          <a:p>
            <a:pPr>
              <a:defRPr/>
            </a:pPr>
            <a:fld id="{5E39EFAF-B2DD-4C95-8466-01160C2D47DF}" type="slidenum">
              <a:rPr lang="en-US" smtClean="0"/>
              <a:pPr>
                <a:defRPr/>
              </a:pPr>
              <a:t>18</a:t>
            </a:fld>
            <a:endParaRPr lang="en-US" dirty="0"/>
          </a:p>
        </p:txBody>
      </p:sp>
    </p:spTree>
    <p:extLst>
      <p:ext uri="{BB962C8B-B14F-4D97-AF65-F5344CB8AC3E}">
        <p14:creationId xmlns:p14="http://schemas.microsoft.com/office/powerpoint/2010/main" val="1740288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b="1" dirty="0" smtClean="0">
                <a:cs typeface="Arial" charset="0"/>
              </a:rPr>
              <a:t>Reinforcement theory </a:t>
            </a:r>
            <a:r>
              <a:rPr lang="en-US" dirty="0" smtClean="0">
                <a:cs typeface="Arial" charset="0"/>
              </a:rPr>
              <a:t>says that behavior is a function of its consequences. Those consequences that immediately follow a behavior and increase the probability that the behavior will be repeated are called </a:t>
            </a:r>
            <a:r>
              <a:rPr lang="en-US" b="1" dirty="0" smtClean="0">
                <a:cs typeface="Arial" charset="0"/>
              </a:rPr>
              <a:t>reinforcers</a:t>
            </a:r>
            <a:r>
              <a:rPr lang="en-US" dirty="0" smtClean="0">
                <a:cs typeface="Arial" charset="0"/>
              </a:rPr>
              <a:t>. Reinforcement theory ignores factors such as goals, expectations, and needs. Instead, it focuses solely on what happens to a person when he or she does something.</a:t>
            </a:r>
          </a:p>
        </p:txBody>
      </p:sp>
      <p:sp>
        <p:nvSpPr>
          <p:cNvPr id="4" name="Slide Number Placeholder 3"/>
          <p:cNvSpPr>
            <a:spLocks noGrp="1"/>
          </p:cNvSpPr>
          <p:nvPr>
            <p:ph type="sldNum" sz="quarter" idx="5"/>
          </p:nvPr>
        </p:nvSpPr>
        <p:spPr/>
        <p:txBody>
          <a:bodyPr/>
          <a:lstStyle/>
          <a:p>
            <a:pPr>
              <a:defRPr/>
            </a:pPr>
            <a:fld id="{251FF2C3-5D1F-4FF2-9EDB-FBF5046DEAF8}" type="slidenum">
              <a:rPr lang="en-US" smtClean="0"/>
              <a:pPr>
                <a:defRPr/>
              </a:pPr>
              <a:t>19</a:t>
            </a:fld>
            <a:endParaRPr lang="en-US" dirty="0"/>
          </a:p>
        </p:txBody>
      </p:sp>
    </p:spTree>
    <p:extLst>
      <p:ext uri="{BB962C8B-B14F-4D97-AF65-F5344CB8AC3E}">
        <p14:creationId xmlns:p14="http://schemas.microsoft.com/office/powerpoint/2010/main" val="3885638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Because managers want to motivate individuals on the job, we need to look at ways to design motivating jobs. We use the term </a:t>
            </a:r>
            <a:r>
              <a:rPr lang="en-US" b="1" dirty="0" smtClean="0">
                <a:cs typeface="Arial" charset="0"/>
              </a:rPr>
              <a:t>job design </a:t>
            </a:r>
            <a:r>
              <a:rPr lang="en-US" dirty="0" smtClean="0">
                <a:cs typeface="Arial" charset="0"/>
              </a:rPr>
              <a:t>to refer to the way tasks are combined to form complete jobs. The jobs people perform in an organization should not evolve by chance. Managers should design jobs deliberately and thoughtfully to reflect the demands of the changing environment; the organization’s technology;</a:t>
            </a:r>
            <a:r>
              <a:rPr lang="en-US" baseline="0" dirty="0" smtClean="0">
                <a:cs typeface="Arial" charset="0"/>
              </a:rPr>
              <a:t> </a:t>
            </a:r>
            <a:r>
              <a:rPr lang="en-US" dirty="0" smtClean="0">
                <a:cs typeface="Arial" charset="0"/>
              </a:rPr>
              <a:t>and employees’ skills, abilities, and preferences.</a:t>
            </a:r>
          </a:p>
          <a:p>
            <a:pPr eaLnBrk="1" hangingPunct="1"/>
            <a:endParaRPr lang="en-US" dirty="0" smtClean="0">
              <a:cs typeface="Arial" charset="0"/>
            </a:endParaRPr>
          </a:p>
          <a:p>
            <a:pPr eaLnBrk="1" hangingPunct="1"/>
            <a:r>
              <a:rPr lang="en-US" dirty="0" smtClean="0">
                <a:cs typeface="Arial" charset="0"/>
              </a:rPr>
              <a:t>An early effort at overcoming the drawbacks of job specialization involved horizontally expanding a job through increasing </a:t>
            </a:r>
            <a:r>
              <a:rPr lang="en-US" b="1" dirty="0" smtClean="0">
                <a:cs typeface="Arial" charset="0"/>
              </a:rPr>
              <a:t>job scope</a:t>
            </a:r>
            <a:r>
              <a:rPr lang="en-US" dirty="0" smtClean="0">
                <a:cs typeface="Arial" charset="0"/>
              </a:rPr>
              <a:t>—the number of different tasks required in a job and the frequency with which these tasks are repeated. For instance, a dental hygienist’s job could be enlarged so that in addition to cleaning teeth, he or she is pulling patients’ files, refiling them when finished, and sanitizing and storing</a:t>
            </a:r>
          </a:p>
          <a:p>
            <a:pPr eaLnBrk="1" hangingPunct="1"/>
            <a:r>
              <a:rPr lang="en-US" dirty="0" smtClean="0">
                <a:cs typeface="Arial" charset="0"/>
              </a:rPr>
              <a:t>instruments. This type of job design option is called </a:t>
            </a:r>
            <a:r>
              <a:rPr lang="en-US" b="1" dirty="0" smtClean="0">
                <a:cs typeface="Arial" charset="0"/>
              </a:rPr>
              <a:t>job enlargement</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844945CA-9B62-422D-ACC3-7886BF2D331A}" type="slidenum">
              <a:rPr lang="en-US" smtClean="0"/>
              <a:pPr>
                <a:defRPr/>
              </a:pPr>
              <a:t>20</a:t>
            </a:fld>
            <a:endParaRPr lang="en-US" dirty="0"/>
          </a:p>
        </p:txBody>
      </p:sp>
    </p:spTree>
    <p:extLst>
      <p:ext uri="{BB962C8B-B14F-4D97-AF65-F5344CB8AC3E}">
        <p14:creationId xmlns:p14="http://schemas.microsoft.com/office/powerpoint/2010/main" val="1430090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Another approach to job design is the vertical expansion of a job by adding planning and evaluating responsibilities—</a:t>
            </a:r>
            <a:r>
              <a:rPr lang="en-US" b="1" dirty="0" smtClean="0">
                <a:cs typeface="Arial" charset="0"/>
              </a:rPr>
              <a:t>job enrichment</a:t>
            </a:r>
            <a:r>
              <a:rPr lang="en-US" dirty="0" smtClean="0">
                <a:cs typeface="Arial" charset="0"/>
              </a:rPr>
              <a:t>.  Job enrichment increases </a:t>
            </a:r>
            <a:r>
              <a:rPr lang="en-US" b="1" dirty="0" smtClean="0">
                <a:cs typeface="Arial" charset="0"/>
              </a:rPr>
              <a:t>job depth</a:t>
            </a:r>
            <a:r>
              <a:rPr lang="en-US" dirty="0" smtClean="0">
                <a:cs typeface="Arial" charset="0"/>
              </a:rPr>
              <a:t>, which is the degree of control employees have over their work. In other words, employees are empowered to assume some of the tasks typically done by their managers. Thus, an enriched job allows workers to do an entire activity with increased freedom, independence, and responsibility.</a:t>
            </a:r>
          </a:p>
          <a:p>
            <a:pPr eaLnBrk="1" hangingPunct="1"/>
            <a:endParaRPr lang="en-US" dirty="0" smtClean="0">
              <a:cs typeface="Arial" charset="0"/>
            </a:endParaRPr>
          </a:p>
          <a:p>
            <a:pPr eaLnBrk="1" hangingPunct="1"/>
            <a:r>
              <a:rPr lang="en-US" dirty="0" smtClean="0">
                <a:cs typeface="Arial" charset="0"/>
              </a:rPr>
              <a:t>Even though many organizations implemented job enlargement and job enrichment programs and experienced mixed results, neither</a:t>
            </a:r>
          </a:p>
          <a:p>
            <a:pPr eaLnBrk="1" hangingPunct="1"/>
            <a:r>
              <a:rPr lang="en-US" dirty="0" smtClean="0">
                <a:cs typeface="Arial" charset="0"/>
              </a:rPr>
              <a:t>approach provided an effective framework for managers to design motivating jobs. But the </a:t>
            </a:r>
            <a:r>
              <a:rPr lang="en-US" b="1" dirty="0" smtClean="0">
                <a:cs typeface="Arial" charset="0"/>
              </a:rPr>
              <a:t>job characteristics model (JCM) </a:t>
            </a:r>
            <a:r>
              <a:rPr lang="en-US" dirty="0" smtClean="0">
                <a:cs typeface="Arial" charset="0"/>
              </a:rPr>
              <a:t>does.  It identifies five core job dimensions, their interrelationships, and their impact on employee productivity, motivation, and satisfaction.</a:t>
            </a:r>
          </a:p>
        </p:txBody>
      </p:sp>
      <p:sp>
        <p:nvSpPr>
          <p:cNvPr id="4" name="Slide Number Placeholder 3"/>
          <p:cNvSpPr>
            <a:spLocks noGrp="1"/>
          </p:cNvSpPr>
          <p:nvPr>
            <p:ph type="sldNum" sz="quarter" idx="5"/>
          </p:nvPr>
        </p:nvSpPr>
        <p:spPr/>
        <p:txBody>
          <a:bodyPr/>
          <a:lstStyle/>
          <a:p>
            <a:pPr>
              <a:defRPr/>
            </a:pPr>
            <a:fld id="{F6C60E5F-98EB-4870-B64F-2FBF21E7F018}" type="slidenum">
              <a:rPr lang="en-US" smtClean="0"/>
              <a:pPr>
                <a:defRPr/>
              </a:pPr>
              <a:t>21</a:t>
            </a:fld>
            <a:endParaRPr lang="en-US" dirty="0"/>
          </a:p>
        </p:txBody>
      </p:sp>
    </p:spTree>
    <p:extLst>
      <p:ext uri="{BB962C8B-B14F-4D97-AF65-F5344CB8AC3E}">
        <p14:creationId xmlns:p14="http://schemas.microsoft.com/office/powerpoint/2010/main" val="168521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We begin by looking at four early motivation theories: </a:t>
            </a:r>
            <a:r>
              <a:rPr lang="en-US" i="1" dirty="0" smtClean="0">
                <a:cs typeface="Arial" charset="0"/>
              </a:rPr>
              <a:t>Maslow’s hierarchy of needs</a:t>
            </a:r>
            <a:r>
              <a:rPr lang="en-US" dirty="0" smtClean="0">
                <a:cs typeface="Arial" charset="0"/>
              </a:rPr>
              <a:t>, </a:t>
            </a:r>
            <a:r>
              <a:rPr lang="en-US" i="1" dirty="0" smtClean="0">
                <a:cs typeface="Arial" charset="0"/>
              </a:rPr>
              <a:t>McGregor’s theories X and Y</a:t>
            </a:r>
            <a:r>
              <a:rPr lang="en-US" dirty="0" smtClean="0">
                <a:cs typeface="Arial" charset="0"/>
              </a:rPr>
              <a:t>, </a:t>
            </a:r>
            <a:r>
              <a:rPr lang="en-US" i="1" dirty="0" smtClean="0">
                <a:cs typeface="Arial" charset="0"/>
              </a:rPr>
              <a:t>Herzberg’s two-factor theory</a:t>
            </a:r>
            <a:r>
              <a:rPr lang="en-US" dirty="0" smtClean="0">
                <a:cs typeface="Arial" charset="0"/>
              </a:rPr>
              <a:t>, and </a:t>
            </a:r>
            <a:r>
              <a:rPr lang="en-US" i="1" dirty="0" smtClean="0">
                <a:cs typeface="Arial" charset="0"/>
              </a:rPr>
              <a:t>McClelland’s three needs theory. </a:t>
            </a:r>
            <a:r>
              <a:rPr lang="en-US" dirty="0" smtClean="0">
                <a:cs typeface="Arial" charset="0"/>
              </a:rPr>
              <a:t>Although more valid explanations of motivation have been developed, these early theories are important because they represent the foundation from which contemporary motivation theories were developed and because many practicing managers still use them.</a:t>
            </a:r>
          </a:p>
        </p:txBody>
      </p:sp>
      <p:sp>
        <p:nvSpPr>
          <p:cNvPr id="4" name="Slide Number Placeholder 3"/>
          <p:cNvSpPr>
            <a:spLocks noGrp="1"/>
          </p:cNvSpPr>
          <p:nvPr>
            <p:ph type="sldNum" sz="quarter" idx="5"/>
          </p:nvPr>
        </p:nvSpPr>
        <p:spPr/>
        <p:txBody>
          <a:bodyPr/>
          <a:lstStyle/>
          <a:p>
            <a:pPr>
              <a:defRPr/>
            </a:pPr>
            <a:fld id="{699A212C-7558-45FD-BB75-B27F5C31E8DE}" type="slidenum">
              <a:rPr lang="en-US" smtClean="0"/>
              <a:pPr>
                <a:defRPr/>
              </a:pPr>
              <a:t>4</a:t>
            </a:fld>
            <a:endParaRPr lang="en-US" dirty="0"/>
          </a:p>
        </p:txBody>
      </p:sp>
    </p:spTree>
    <p:extLst>
      <p:ext uri="{BB962C8B-B14F-4D97-AF65-F5344CB8AC3E}">
        <p14:creationId xmlns:p14="http://schemas.microsoft.com/office/powerpoint/2010/main" val="152988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Another approach to job design is the vertical expansion of a job by adding planning and evaluating responsibilities—</a:t>
            </a:r>
            <a:r>
              <a:rPr lang="en-US" b="1" dirty="0" smtClean="0">
                <a:cs typeface="Arial" charset="0"/>
              </a:rPr>
              <a:t>job enrichment</a:t>
            </a:r>
            <a:r>
              <a:rPr lang="en-US" dirty="0" smtClean="0">
                <a:cs typeface="Arial" charset="0"/>
              </a:rPr>
              <a:t>.  Job enrichment increases </a:t>
            </a:r>
            <a:r>
              <a:rPr lang="en-US" b="1" dirty="0" smtClean="0">
                <a:cs typeface="Arial" charset="0"/>
              </a:rPr>
              <a:t>job depth</a:t>
            </a:r>
            <a:r>
              <a:rPr lang="en-US" dirty="0" smtClean="0">
                <a:cs typeface="Arial" charset="0"/>
              </a:rPr>
              <a:t>, which is the degree of control employees have over their work. In other words, employees are empowered to assume some of the tasks typically done by their managers. Thus, an enriched job allows workers to do an entire activity with increased freedom, independence, and responsibility.</a:t>
            </a:r>
          </a:p>
          <a:p>
            <a:pPr eaLnBrk="1" hangingPunct="1"/>
            <a:endParaRPr lang="en-US" dirty="0" smtClean="0">
              <a:cs typeface="Arial" charset="0"/>
            </a:endParaRPr>
          </a:p>
          <a:p>
            <a:pPr eaLnBrk="1" hangingPunct="1"/>
            <a:r>
              <a:rPr lang="en-US" dirty="0" smtClean="0">
                <a:cs typeface="Arial" charset="0"/>
              </a:rPr>
              <a:t>Even though many organizations implemented job enlargement and job enrichment programs and experienced mixed results, neither</a:t>
            </a:r>
          </a:p>
          <a:p>
            <a:pPr eaLnBrk="1" hangingPunct="1"/>
            <a:r>
              <a:rPr lang="en-US" dirty="0" smtClean="0">
                <a:cs typeface="Arial" charset="0"/>
              </a:rPr>
              <a:t>approach provided an effective framework for managers to design motivating jobs. But the </a:t>
            </a:r>
            <a:r>
              <a:rPr lang="en-US" b="1" dirty="0" smtClean="0">
                <a:cs typeface="Arial" charset="0"/>
              </a:rPr>
              <a:t>job characteristics model (JCM) </a:t>
            </a:r>
            <a:r>
              <a:rPr lang="en-US" dirty="0" smtClean="0">
                <a:cs typeface="Arial" charset="0"/>
              </a:rPr>
              <a:t>does.  It identifies five core job dimensions, their interrelationships, and their impact on employee productivity, motivation, and satisfaction.</a:t>
            </a:r>
          </a:p>
        </p:txBody>
      </p:sp>
      <p:sp>
        <p:nvSpPr>
          <p:cNvPr id="4" name="Slide Number Placeholder 3"/>
          <p:cNvSpPr>
            <a:spLocks noGrp="1"/>
          </p:cNvSpPr>
          <p:nvPr>
            <p:ph type="sldNum" sz="quarter" idx="5"/>
          </p:nvPr>
        </p:nvSpPr>
        <p:spPr/>
        <p:txBody>
          <a:bodyPr/>
          <a:lstStyle/>
          <a:p>
            <a:pPr>
              <a:defRPr/>
            </a:pPr>
            <a:fld id="{F6C60E5F-98EB-4870-B64F-2FBF21E7F018}" type="slidenum">
              <a:rPr lang="en-US" smtClean="0"/>
              <a:pPr>
                <a:defRPr/>
              </a:pPr>
              <a:t>22</a:t>
            </a:fld>
            <a:endParaRPr lang="en-US" dirty="0"/>
          </a:p>
        </p:txBody>
      </p:sp>
    </p:spTree>
    <p:extLst>
      <p:ext uri="{BB962C8B-B14F-4D97-AF65-F5344CB8AC3E}">
        <p14:creationId xmlns:p14="http://schemas.microsoft.com/office/powerpoint/2010/main" val="168521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These five core job dimensions are:</a:t>
            </a:r>
          </a:p>
          <a:p>
            <a:pPr eaLnBrk="1" hangingPunct="1"/>
            <a:endParaRPr lang="en-US" dirty="0" smtClean="0">
              <a:cs typeface="Arial" charset="0"/>
            </a:endParaRPr>
          </a:p>
          <a:p>
            <a:pPr eaLnBrk="1" hangingPunct="1"/>
            <a:r>
              <a:rPr lang="en-US" b="1" dirty="0" smtClean="0">
                <a:cs typeface="Arial" charset="0"/>
              </a:rPr>
              <a:t>1. Skill variety</a:t>
            </a:r>
            <a:r>
              <a:rPr lang="en-US" dirty="0" smtClean="0">
                <a:cs typeface="Arial" charset="0"/>
              </a:rPr>
              <a:t>, the degree to which a job requires a variety of activities so that an employee can use a number of different skills and talents.</a:t>
            </a:r>
          </a:p>
          <a:p>
            <a:pPr eaLnBrk="1" hangingPunct="1"/>
            <a:r>
              <a:rPr lang="en-US" b="1" dirty="0" smtClean="0">
                <a:cs typeface="Arial" charset="0"/>
              </a:rPr>
              <a:t>2. Task identity</a:t>
            </a:r>
            <a:r>
              <a:rPr lang="en-US" dirty="0" smtClean="0">
                <a:cs typeface="Arial" charset="0"/>
              </a:rPr>
              <a:t>, the degree to which a job requires completion of a whole and identifiable piece of work.</a:t>
            </a:r>
          </a:p>
        </p:txBody>
      </p:sp>
      <p:sp>
        <p:nvSpPr>
          <p:cNvPr id="4" name="Slide Number Placeholder 3"/>
          <p:cNvSpPr>
            <a:spLocks noGrp="1"/>
          </p:cNvSpPr>
          <p:nvPr>
            <p:ph type="sldNum" sz="quarter" idx="5"/>
          </p:nvPr>
        </p:nvSpPr>
        <p:spPr/>
        <p:txBody>
          <a:bodyPr/>
          <a:lstStyle/>
          <a:p>
            <a:pPr>
              <a:defRPr/>
            </a:pPr>
            <a:fld id="{7E9A2F32-0561-416C-8D71-E0EC57DA6A53}" type="slidenum">
              <a:rPr lang="en-US" smtClean="0"/>
              <a:pPr>
                <a:defRPr/>
              </a:pPr>
              <a:t>23</a:t>
            </a:fld>
            <a:endParaRPr lang="en-US" dirty="0"/>
          </a:p>
        </p:txBody>
      </p:sp>
    </p:spTree>
    <p:extLst>
      <p:ext uri="{BB962C8B-B14F-4D97-AF65-F5344CB8AC3E}">
        <p14:creationId xmlns:p14="http://schemas.microsoft.com/office/powerpoint/2010/main" val="300980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hangingPunct="1">
              <a:buFontTx/>
              <a:buAutoNum type="arabicPeriod" startAt="3"/>
              <a:defRPr/>
            </a:pPr>
            <a:r>
              <a:rPr lang="en-US" b="1" dirty="0" smtClean="0"/>
              <a:t>Task significance</a:t>
            </a:r>
            <a:r>
              <a:rPr lang="en-US" dirty="0" smtClean="0"/>
              <a:t>, the degree to which a job has a substantial impact on the lives or work of other people.</a:t>
            </a:r>
          </a:p>
          <a:p>
            <a:pPr eaLnBrk="1" hangingPunct="1">
              <a:defRPr/>
            </a:pPr>
            <a:endParaRPr lang="en-US" dirty="0" smtClean="0"/>
          </a:p>
          <a:p>
            <a:pPr eaLnBrk="1" hangingPunct="1">
              <a:defRPr/>
            </a:pPr>
            <a:r>
              <a:rPr lang="en-US" b="1" dirty="0" smtClean="0"/>
              <a:t>4. Autonomy</a:t>
            </a:r>
            <a:r>
              <a:rPr lang="en-US" dirty="0" smtClean="0"/>
              <a:t>, the degree to which a job provides substantial freedom, independence, and discretion to the individual in scheduling the work and determining the procedures to be used in carrying it out.</a:t>
            </a:r>
          </a:p>
        </p:txBody>
      </p:sp>
      <p:sp>
        <p:nvSpPr>
          <p:cNvPr id="4" name="Slide Number Placeholder 3"/>
          <p:cNvSpPr>
            <a:spLocks noGrp="1"/>
          </p:cNvSpPr>
          <p:nvPr>
            <p:ph type="sldNum" sz="quarter" idx="5"/>
          </p:nvPr>
        </p:nvSpPr>
        <p:spPr/>
        <p:txBody>
          <a:bodyPr/>
          <a:lstStyle/>
          <a:p>
            <a:pPr>
              <a:defRPr/>
            </a:pPr>
            <a:fld id="{657B2E05-5DD8-482D-BFA2-DB40575360B2}" type="slidenum">
              <a:rPr lang="en-US" smtClean="0"/>
              <a:pPr>
                <a:defRPr/>
              </a:pPr>
              <a:t>24</a:t>
            </a:fld>
            <a:endParaRPr lang="en-US" dirty="0"/>
          </a:p>
        </p:txBody>
      </p:sp>
    </p:spTree>
    <p:extLst>
      <p:ext uri="{BB962C8B-B14F-4D97-AF65-F5344CB8AC3E}">
        <p14:creationId xmlns:p14="http://schemas.microsoft.com/office/powerpoint/2010/main" val="2301362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b="1" dirty="0" smtClean="0">
                <a:cs typeface="Arial" charset="0"/>
              </a:rPr>
              <a:t>5. Feedback</a:t>
            </a:r>
            <a:r>
              <a:rPr lang="en-US" dirty="0" smtClean="0">
                <a:cs typeface="Arial" charset="0"/>
              </a:rPr>
              <a:t>, the degree to which doing work activities required by a job results in an individual obtaining direct and clear information about the effectiveness of his or her performance.</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810A175-4F28-43F2-B9DD-0B8469457817}" type="slidenum">
              <a:rPr lang="en-US" smtClean="0"/>
              <a:pPr>
                <a:defRPr/>
              </a:pPr>
              <a:t>25</a:t>
            </a:fld>
            <a:endParaRPr lang="en-US" dirty="0"/>
          </a:p>
        </p:txBody>
      </p:sp>
    </p:spTree>
    <p:extLst>
      <p:ext uri="{BB962C8B-B14F-4D97-AF65-F5344CB8AC3E}">
        <p14:creationId xmlns:p14="http://schemas.microsoft.com/office/powerpoint/2010/main" val="77748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The JCM is shown in Exhibit 16-6. Notice how the first three dimensions—skill variety, task identity, and task significance—combine to create meaningful work.</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3860FB2-11BC-4523-A735-22AEF4731D93}" type="slidenum">
              <a:rPr lang="en-US" smtClean="0"/>
              <a:pPr>
                <a:defRPr/>
              </a:pPr>
              <a:t>26</a:t>
            </a:fld>
            <a:endParaRPr lang="en-US" dirty="0"/>
          </a:p>
        </p:txBody>
      </p:sp>
    </p:spTree>
    <p:extLst>
      <p:ext uri="{BB962C8B-B14F-4D97-AF65-F5344CB8AC3E}">
        <p14:creationId xmlns:p14="http://schemas.microsoft.com/office/powerpoint/2010/main" val="101474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Two emerging viewpoints on job design are causing a rethink of the JCM and other standard approaches. Let’s take a look at each perspective.</a:t>
            </a:r>
          </a:p>
          <a:p>
            <a:pPr eaLnBrk="1" hangingPunct="1"/>
            <a:endParaRPr lang="en-US" dirty="0" smtClean="0">
              <a:cs typeface="Arial" charset="0"/>
            </a:endParaRPr>
          </a:p>
          <a:p>
            <a:pPr eaLnBrk="1" hangingPunct="1"/>
            <a:r>
              <a:rPr lang="en-US" dirty="0" smtClean="0">
                <a:cs typeface="Arial" charset="0"/>
              </a:rPr>
              <a:t>The first perspective, the </a:t>
            </a:r>
            <a:r>
              <a:rPr lang="en-US" b="1" dirty="0" smtClean="0">
                <a:cs typeface="Arial" charset="0"/>
              </a:rPr>
              <a:t>relational perspective of work design</a:t>
            </a:r>
            <a:r>
              <a:rPr lang="en-US" dirty="0" smtClean="0">
                <a:cs typeface="Arial" charset="0"/>
              </a:rPr>
              <a:t>, focuses on how people’s tasks and jobs are increasingly based on social relationships. In jobs today, employees have more interactions and interdependence with coworkers and others both inside and outside the organization. In doing their job, employees rely more and more on those around them for information, advice, and assistance. So what</a:t>
            </a:r>
            <a:r>
              <a:rPr lang="en-US" baseline="0" dirty="0" smtClean="0">
                <a:cs typeface="Arial" charset="0"/>
              </a:rPr>
              <a:t> </a:t>
            </a:r>
            <a:r>
              <a:rPr lang="en-US" dirty="0" smtClean="0">
                <a:cs typeface="Arial" charset="0"/>
              </a:rPr>
              <a:t>does this mean for designing motivating jobs? It means that managers need to look at important components of those employee relationships such as access to and level of social support in an organization, types of interactions outside an organization, amount of task interdependence, and interpersonal feedback.</a:t>
            </a:r>
          </a:p>
          <a:p>
            <a:pPr eaLnBrk="1" hangingPunct="1"/>
            <a:endParaRPr lang="en-US" dirty="0" smtClean="0">
              <a:cs typeface="Arial" charset="0"/>
            </a:endParaRPr>
          </a:p>
          <a:p>
            <a:pPr eaLnBrk="1" hangingPunct="1"/>
            <a:r>
              <a:rPr lang="en-US" dirty="0" smtClean="0">
                <a:cs typeface="Arial" charset="0"/>
              </a:rPr>
              <a:t>The second perspective, the </a:t>
            </a:r>
            <a:r>
              <a:rPr lang="en-US" b="1" dirty="0" smtClean="0">
                <a:cs typeface="Arial" charset="0"/>
              </a:rPr>
              <a:t>proactive perspective of work design</a:t>
            </a:r>
            <a:r>
              <a:rPr lang="en-US" dirty="0" smtClean="0">
                <a:cs typeface="Arial" charset="0"/>
              </a:rPr>
              <a:t>, says that employees are taking the initiative to change how their work is performed. They’re much more involved in decisions and actions that affect their work. Important job design factors according to this perspective include autonomy (which </a:t>
            </a:r>
            <a:r>
              <a:rPr lang="en-US" i="1" dirty="0" smtClean="0">
                <a:cs typeface="Arial" charset="0"/>
              </a:rPr>
              <a:t>is </a:t>
            </a:r>
            <a:r>
              <a:rPr lang="en-US" dirty="0" smtClean="0">
                <a:cs typeface="Arial" charset="0"/>
              </a:rPr>
              <a:t>part of the JCM), amount of ambiguity and accountability, job complexity, level of stressors,</a:t>
            </a:r>
          </a:p>
          <a:p>
            <a:pPr eaLnBrk="1" hangingPunct="1"/>
            <a:r>
              <a:rPr lang="en-US" dirty="0" smtClean="0">
                <a:cs typeface="Arial" charset="0"/>
              </a:rPr>
              <a:t>and social or relationship context. Each of these has been shown to influence employee proactive behavior.</a:t>
            </a:r>
          </a:p>
        </p:txBody>
      </p:sp>
      <p:sp>
        <p:nvSpPr>
          <p:cNvPr id="4" name="Slide Number Placeholder 3"/>
          <p:cNvSpPr>
            <a:spLocks noGrp="1"/>
          </p:cNvSpPr>
          <p:nvPr>
            <p:ph type="sldNum" sz="quarter" idx="5"/>
          </p:nvPr>
        </p:nvSpPr>
        <p:spPr/>
        <p:txBody>
          <a:bodyPr/>
          <a:lstStyle/>
          <a:p>
            <a:pPr>
              <a:defRPr/>
            </a:pPr>
            <a:fld id="{2C61FBE7-5BA5-449C-85EB-DE11F098295C}" type="slidenum">
              <a:rPr lang="en-US" smtClean="0"/>
              <a:pPr>
                <a:defRPr/>
              </a:pPr>
              <a:t>27</a:t>
            </a:fld>
            <a:endParaRPr lang="en-US" dirty="0"/>
          </a:p>
        </p:txBody>
      </p:sp>
    </p:spTree>
    <p:extLst>
      <p:ext uri="{BB962C8B-B14F-4D97-AF65-F5344CB8AC3E}">
        <p14:creationId xmlns:p14="http://schemas.microsoft.com/office/powerpoint/2010/main" val="1833113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One stream of research that’s relevant to proactive work design is </a:t>
            </a:r>
            <a:r>
              <a:rPr lang="en-US" b="1" dirty="0" smtClean="0">
                <a:cs typeface="Arial" charset="0"/>
              </a:rPr>
              <a:t>high involvement work practices</a:t>
            </a:r>
            <a:r>
              <a:rPr lang="en-US" dirty="0" smtClean="0">
                <a:cs typeface="Arial" charset="0"/>
              </a:rPr>
              <a:t>, which are designed to elicit greater input or involvement from workers.  The level of employee proactivity is believed to increase as employees become more involved in decisions that affect their work. Another term for this approach, which we discussed in an earlier chapter, is employee empowerment.</a:t>
            </a:r>
          </a:p>
        </p:txBody>
      </p:sp>
      <p:sp>
        <p:nvSpPr>
          <p:cNvPr id="4" name="Slide Number Placeholder 3"/>
          <p:cNvSpPr>
            <a:spLocks noGrp="1"/>
          </p:cNvSpPr>
          <p:nvPr>
            <p:ph type="sldNum" sz="quarter" idx="5"/>
          </p:nvPr>
        </p:nvSpPr>
        <p:spPr/>
        <p:txBody>
          <a:bodyPr/>
          <a:lstStyle/>
          <a:p>
            <a:pPr>
              <a:defRPr/>
            </a:pPr>
            <a:fld id="{1D4DDE10-AC9E-4BE9-A83E-E3D15C6816E2}" type="slidenum">
              <a:rPr lang="en-US" smtClean="0"/>
              <a:pPr>
                <a:defRPr/>
              </a:pPr>
              <a:t>28</a:t>
            </a:fld>
            <a:endParaRPr lang="en-US" dirty="0"/>
          </a:p>
        </p:txBody>
      </p:sp>
    </p:spTree>
    <p:extLst>
      <p:ext uri="{BB962C8B-B14F-4D97-AF65-F5344CB8AC3E}">
        <p14:creationId xmlns:p14="http://schemas.microsoft.com/office/powerpoint/2010/main" val="1098456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b="1" dirty="0" smtClean="0">
                <a:cs typeface="Arial" charset="0"/>
              </a:rPr>
              <a:t>Equity theory</a:t>
            </a:r>
            <a:r>
              <a:rPr lang="en-US" dirty="0" smtClean="0">
                <a:cs typeface="Arial" charset="0"/>
              </a:rPr>
              <a:t>, developed by J. Stacey Adams, proposes that employees compare what they get from a job (outcomes) in relation to what they put into it (inputs), and then they compare their inputs–outcomes ratio with the inputs–outcomes ratios of relevant others (Exhibit 16-7). If an employee perceives her ratio to be equitable in comparison to those of relevant others, there’s no problem. However, if the ratio</a:t>
            </a:r>
            <a:r>
              <a:rPr lang="en-US" baseline="0" dirty="0" smtClean="0">
                <a:cs typeface="Arial" charset="0"/>
              </a:rPr>
              <a:t> </a:t>
            </a:r>
            <a:r>
              <a:rPr lang="en-US" dirty="0" smtClean="0">
                <a:cs typeface="Arial" charset="0"/>
              </a:rPr>
              <a:t>is inequitable, she views herself as underrewarded or overrewarded. When inequities occur, employees attempt to do something about it.  The result might be lower or higher productivity, improved or reduced quality of output, increased absenteeism, or voluntary resignation.</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referent</a:t>
            </a:r>
            <a:r>
              <a:rPr lang="en-US" dirty="0" smtClean="0">
                <a:cs typeface="Arial" charset="0"/>
              </a:rPr>
              <a:t>—the other persons, systems, or selves individuals compare themselves against in order to assess equity—is an important variable in equity theory.  </a:t>
            </a:r>
          </a:p>
          <a:p>
            <a:pPr eaLnBrk="1" hangingPunct="1"/>
            <a:endParaRPr lang="en-US" dirty="0" smtClean="0">
              <a:cs typeface="Arial" charset="0"/>
            </a:endParaRPr>
          </a:p>
          <a:p>
            <a:pPr eaLnBrk="1" hangingPunct="1"/>
            <a:r>
              <a:rPr lang="en-US" dirty="0" smtClean="0">
                <a:cs typeface="Arial" charset="0"/>
              </a:rPr>
              <a:t>Originally, equity theory focused on </a:t>
            </a:r>
            <a:r>
              <a:rPr lang="en-US" b="1" dirty="0" smtClean="0">
                <a:cs typeface="Arial" charset="0"/>
              </a:rPr>
              <a:t>distributive justice</a:t>
            </a:r>
            <a:r>
              <a:rPr lang="en-US" dirty="0" smtClean="0">
                <a:cs typeface="Arial" charset="0"/>
              </a:rPr>
              <a:t>, the perceived fairness of the amount and allocation of rewards among individuals. More recent research has focused on looking at issues of </a:t>
            </a:r>
            <a:r>
              <a:rPr lang="en-US" b="1" dirty="0" smtClean="0">
                <a:cs typeface="Arial" charset="0"/>
              </a:rPr>
              <a:t>procedural justice</a:t>
            </a:r>
            <a:r>
              <a:rPr lang="en-US" b="0" dirty="0" smtClean="0">
                <a:cs typeface="Arial" charset="0"/>
              </a:rPr>
              <a:t>,</a:t>
            </a:r>
            <a:r>
              <a:rPr lang="en-US" dirty="0" smtClean="0">
                <a:cs typeface="Arial" charset="0"/>
              </a:rPr>
              <a:t> the perceived fairness of the process used to determine the distribution of rewards.</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41B1DC43-A16C-4936-B227-1037C2AEAA50}" type="slidenum">
              <a:rPr lang="en-US" smtClean="0"/>
              <a:pPr>
                <a:defRPr/>
              </a:pPr>
              <a:t>29</a:t>
            </a:fld>
            <a:endParaRPr lang="en-US" dirty="0"/>
          </a:p>
        </p:txBody>
      </p:sp>
    </p:spTree>
    <p:extLst>
      <p:ext uri="{BB962C8B-B14F-4D97-AF65-F5344CB8AC3E}">
        <p14:creationId xmlns:p14="http://schemas.microsoft.com/office/powerpoint/2010/main" val="2923721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smtClean="0">
                <a:cs typeface="Arial" charset="0"/>
              </a:rPr>
              <a:t>Research shows that distributive justice has a greater influence on employee satisfaction than procedural justice, while procedural justice tends to affect an employee’s organizational commitment, trust in his or her boss, and intention to quit.</a:t>
            </a:r>
          </a:p>
        </p:txBody>
      </p:sp>
      <p:sp>
        <p:nvSpPr>
          <p:cNvPr id="4" name="Slide Number Placeholder 3"/>
          <p:cNvSpPr>
            <a:spLocks noGrp="1"/>
          </p:cNvSpPr>
          <p:nvPr>
            <p:ph type="sldNum" sz="quarter" idx="5"/>
          </p:nvPr>
        </p:nvSpPr>
        <p:spPr/>
        <p:txBody>
          <a:bodyPr/>
          <a:lstStyle/>
          <a:p>
            <a:pPr>
              <a:defRPr/>
            </a:pPr>
            <a:fld id="{380F5FA7-D8B0-4DEB-A6CE-B1A177F6D629}" type="slidenum">
              <a:rPr lang="en-US" smtClean="0"/>
              <a:pPr>
                <a:defRPr/>
              </a:pPr>
              <a:t>30</a:t>
            </a:fld>
            <a:endParaRPr lang="en-US" dirty="0"/>
          </a:p>
        </p:txBody>
      </p:sp>
    </p:spTree>
    <p:extLst>
      <p:ext uri="{BB962C8B-B14F-4D97-AF65-F5344CB8AC3E}">
        <p14:creationId xmlns:p14="http://schemas.microsoft.com/office/powerpoint/2010/main" val="19231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945B32A0-6955-4264-91F1-C796FCF05466}" type="slidenum">
              <a:rPr lang="en-US" smtClean="0"/>
              <a:pPr>
                <a:defRPr/>
              </a:pPr>
              <a:t>31</a:t>
            </a:fld>
            <a:endParaRPr lang="en-US" dirty="0"/>
          </a:p>
        </p:txBody>
      </p:sp>
    </p:spTree>
    <p:extLst>
      <p:ext uri="{BB962C8B-B14F-4D97-AF65-F5344CB8AC3E}">
        <p14:creationId xmlns:p14="http://schemas.microsoft.com/office/powerpoint/2010/main" val="228013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The best-known theory of motivation is probably Abraham Maslow’s </a:t>
            </a:r>
            <a:r>
              <a:rPr lang="en-US" b="1" dirty="0" smtClean="0">
                <a:cs typeface="Arial" charset="0"/>
              </a:rPr>
              <a:t>hierarchy of needs theory</a:t>
            </a:r>
            <a:r>
              <a:rPr lang="en-US" dirty="0" smtClean="0">
                <a:cs typeface="Arial" charset="0"/>
              </a:rPr>
              <a:t>.  Maslow was a psychologist who proposed that within every person is a hierarchy of five needs:</a:t>
            </a:r>
          </a:p>
          <a:p>
            <a:pPr eaLnBrk="1" hangingPunct="1"/>
            <a:endParaRPr lang="en-US" dirty="0" smtClean="0">
              <a:cs typeface="Arial" charset="0"/>
            </a:endParaRPr>
          </a:p>
          <a:p>
            <a:pPr eaLnBrk="1" hangingPunct="1"/>
            <a:r>
              <a:rPr lang="en-US" b="1" dirty="0" smtClean="0">
                <a:cs typeface="Arial" charset="0"/>
              </a:rPr>
              <a:t>1. Physiological needs</a:t>
            </a:r>
            <a:r>
              <a:rPr lang="en-US" dirty="0" smtClean="0">
                <a:cs typeface="Arial" charset="0"/>
              </a:rPr>
              <a:t>: A person’s needs for food, drink, shelter, sex, and other physical requirements.</a:t>
            </a:r>
          </a:p>
        </p:txBody>
      </p:sp>
      <p:sp>
        <p:nvSpPr>
          <p:cNvPr id="4" name="Slide Number Placeholder 3"/>
          <p:cNvSpPr>
            <a:spLocks noGrp="1"/>
          </p:cNvSpPr>
          <p:nvPr>
            <p:ph type="sldNum" sz="quarter" idx="5"/>
          </p:nvPr>
        </p:nvSpPr>
        <p:spPr/>
        <p:txBody>
          <a:bodyPr/>
          <a:lstStyle/>
          <a:p>
            <a:pPr>
              <a:defRPr/>
            </a:pPr>
            <a:fld id="{2744279D-9A29-4BDC-8CF4-DB6217CA30B1}" type="slidenum">
              <a:rPr lang="en-US" smtClean="0"/>
              <a:pPr>
                <a:defRPr/>
              </a:pPr>
              <a:t>5</a:t>
            </a:fld>
            <a:endParaRPr lang="en-US" dirty="0"/>
          </a:p>
        </p:txBody>
      </p:sp>
    </p:spTree>
    <p:extLst>
      <p:ext uri="{BB962C8B-B14F-4D97-AF65-F5344CB8AC3E}">
        <p14:creationId xmlns:p14="http://schemas.microsoft.com/office/powerpoint/2010/main" val="3366342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The most comprehensive explanation of how employees are motivated is Victor Vroom’s </a:t>
            </a:r>
            <a:r>
              <a:rPr lang="en-US" b="1" dirty="0" smtClean="0">
                <a:cs typeface="Arial" charset="0"/>
              </a:rPr>
              <a:t>expectancy theory. </a:t>
            </a:r>
            <a:r>
              <a:rPr lang="en-US" dirty="0" smtClean="0">
                <a:cs typeface="Arial" charset="0"/>
              </a:rPr>
              <a:t>Expectancy theory states that an individual tends to act in a certain way based on the expectation that the act will be followed by a given outcome and on the attractiveness of that outcome to the individual. It includes three variables or relationships (see Exhibit 16-8).</a:t>
            </a:r>
          </a:p>
        </p:txBody>
      </p:sp>
      <p:sp>
        <p:nvSpPr>
          <p:cNvPr id="4" name="Slide Number Placeholder 3"/>
          <p:cNvSpPr>
            <a:spLocks noGrp="1"/>
          </p:cNvSpPr>
          <p:nvPr>
            <p:ph type="sldNum" sz="quarter" idx="5"/>
          </p:nvPr>
        </p:nvSpPr>
        <p:spPr/>
        <p:txBody>
          <a:bodyPr/>
          <a:lstStyle/>
          <a:p>
            <a:pPr>
              <a:defRPr/>
            </a:pPr>
            <a:fld id="{B5E3BB13-18C2-4D92-8753-C9A7DDC83139}" type="slidenum">
              <a:rPr lang="en-US" smtClean="0"/>
              <a:pPr>
                <a:defRPr/>
              </a:pPr>
              <a:t>32</a:t>
            </a:fld>
            <a:endParaRPr lang="en-US" dirty="0"/>
          </a:p>
        </p:txBody>
      </p:sp>
    </p:spTree>
    <p:extLst>
      <p:ext uri="{BB962C8B-B14F-4D97-AF65-F5344CB8AC3E}">
        <p14:creationId xmlns:p14="http://schemas.microsoft.com/office/powerpoint/2010/main" val="2250010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indent="0" eaLnBrk="1" hangingPunct="1">
              <a:buFontTx/>
              <a:buNone/>
              <a:defRPr/>
            </a:pPr>
            <a:r>
              <a:rPr lang="en-US" b="1" i="0" dirty="0" smtClean="0"/>
              <a:t>1. </a:t>
            </a:r>
            <a:r>
              <a:rPr lang="en-US" i="1" dirty="0" smtClean="0"/>
              <a:t>Expectancy </a:t>
            </a:r>
            <a:r>
              <a:rPr lang="en-US" dirty="0" smtClean="0"/>
              <a:t>or </a:t>
            </a:r>
            <a:r>
              <a:rPr lang="en-US" i="1" dirty="0" smtClean="0"/>
              <a:t>effort–performance linkage </a:t>
            </a:r>
            <a:r>
              <a:rPr lang="en-US" dirty="0" smtClean="0"/>
              <a:t>is the probability perceived by the individual that exerting a given amount of effort will lead to a certain level of performance.</a:t>
            </a:r>
          </a:p>
          <a:p>
            <a:pPr marL="228600" indent="-228600" eaLnBrk="1" hangingPunct="1">
              <a:buFontTx/>
              <a:buAutoNum type="arabicPeriod"/>
              <a:defRPr/>
            </a:pPr>
            <a:endParaRPr lang="en-US" dirty="0" smtClean="0"/>
          </a:p>
          <a:p>
            <a:pPr eaLnBrk="1" hangingPunct="1">
              <a:defRPr/>
            </a:pPr>
            <a:r>
              <a:rPr lang="en-US" b="1" dirty="0" smtClean="0"/>
              <a:t>2. </a:t>
            </a:r>
            <a:r>
              <a:rPr lang="en-US" i="1" dirty="0" smtClean="0"/>
              <a:t>Instrumentality </a:t>
            </a:r>
            <a:r>
              <a:rPr lang="en-US" dirty="0" smtClean="0"/>
              <a:t>or </a:t>
            </a:r>
            <a:r>
              <a:rPr lang="en-US" i="1" dirty="0" smtClean="0"/>
              <a:t>performance–reward linkage </a:t>
            </a:r>
            <a:r>
              <a:rPr lang="en-US" dirty="0" smtClean="0"/>
              <a:t>is the degree to which the individual believes that performing at a particular level is</a:t>
            </a:r>
            <a:r>
              <a:rPr lang="en-US" baseline="0" dirty="0" smtClean="0"/>
              <a:t> </a:t>
            </a:r>
            <a:r>
              <a:rPr lang="en-US" dirty="0" smtClean="0"/>
              <a:t>instrumental in attaining the desired outcome.</a:t>
            </a:r>
          </a:p>
          <a:p>
            <a:pPr eaLnBrk="1" hangingPunct="1">
              <a:defRPr/>
            </a:pPr>
            <a:endParaRPr lang="en-US" dirty="0" smtClean="0"/>
          </a:p>
          <a:p>
            <a:pPr eaLnBrk="1" hangingPunct="1">
              <a:defRPr/>
            </a:pPr>
            <a:r>
              <a:rPr lang="en-US" b="1" dirty="0" smtClean="0"/>
              <a:t>3. </a:t>
            </a:r>
            <a:r>
              <a:rPr lang="en-US" i="1" dirty="0" smtClean="0"/>
              <a:t>Valence </a:t>
            </a:r>
            <a:r>
              <a:rPr lang="en-US" dirty="0" smtClean="0"/>
              <a:t>or </a:t>
            </a:r>
            <a:r>
              <a:rPr lang="en-US" i="1" dirty="0" smtClean="0"/>
              <a:t>attractiveness of reward </a:t>
            </a:r>
            <a:r>
              <a:rPr lang="en-US" dirty="0" smtClean="0"/>
              <a:t>is the importance an individual places on the potential outcome or reward that can be achieved on the job. Valence considers both the goals and needs of the individual.</a:t>
            </a:r>
            <a:endParaRPr lang="en-US" dirty="0"/>
          </a:p>
        </p:txBody>
      </p:sp>
      <p:sp>
        <p:nvSpPr>
          <p:cNvPr id="4" name="Slide Number Placeholder 3"/>
          <p:cNvSpPr>
            <a:spLocks noGrp="1"/>
          </p:cNvSpPr>
          <p:nvPr>
            <p:ph type="sldNum" sz="quarter" idx="5"/>
          </p:nvPr>
        </p:nvSpPr>
        <p:spPr/>
        <p:txBody>
          <a:bodyPr/>
          <a:lstStyle/>
          <a:p>
            <a:pPr>
              <a:defRPr/>
            </a:pPr>
            <a:fld id="{4094B329-4510-4671-A6CB-D17E1F176FFC}" type="slidenum">
              <a:rPr lang="en-US" smtClean="0"/>
              <a:pPr>
                <a:defRPr/>
              </a:pPr>
              <a:t>33</a:t>
            </a:fld>
            <a:endParaRPr lang="en-US" dirty="0"/>
          </a:p>
        </p:txBody>
      </p:sp>
    </p:spTree>
    <p:extLst>
      <p:ext uri="{BB962C8B-B14F-4D97-AF65-F5344CB8AC3E}">
        <p14:creationId xmlns:p14="http://schemas.microsoft.com/office/powerpoint/2010/main" val="487894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524D2A7-85CE-4492-BA96-0859500E60A9}" type="slidenum">
              <a:rPr lang="en-US" smtClean="0"/>
              <a:pPr>
                <a:defRPr/>
              </a:pPr>
              <a:t>34</a:t>
            </a:fld>
            <a:endParaRPr lang="en-US" dirty="0"/>
          </a:p>
        </p:txBody>
      </p:sp>
    </p:spTree>
    <p:extLst>
      <p:ext uri="{BB962C8B-B14F-4D97-AF65-F5344CB8AC3E}">
        <p14:creationId xmlns:p14="http://schemas.microsoft.com/office/powerpoint/2010/main" val="177009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cs typeface="Arial" charset="0"/>
              </a:rPr>
              <a:t>Many of the ideas underlying the contemporary motivation theories are complementary, and you’ll understand better how to motivate people if you see how the theories fit together.  Exhibit 16-9 presents a model that integrates much of what we know about motivation. Its basic foundation is the expectancy model.</a:t>
            </a:r>
          </a:p>
          <a:p>
            <a:pPr eaLnBrk="1" hangingPunct="1"/>
            <a:endParaRPr lang="en-US" dirty="0" smtClean="0">
              <a:cs typeface="Arial" charset="0"/>
            </a:endParaRPr>
          </a:p>
          <a:p>
            <a:pPr eaLnBrk="1" hangingPunct="1"/>
            <a:r>
              <a:rPr lang="en-US" dirty="0" smtClean="0">
                <a:cs typeface="Arial" charset="0"/>
              </a:rPr>
              <a:t>The individual effort box has an arrow leading into it. This arrow flows from the individual’s goals. Consistent with goal-setting theory, this goals–effort link is meant to illustrate that goals direct behavior. Expectancy theory predicts that an employee will exert a high level of effort if he or she perceives a strong relationship between effort and performance, performance and rewards, and rewards and satisfaction of personal goals. Each of these relationships is in turn influenced by certain factors. You can see from the model that the level of individual performance is determined not only by the level of individual effort but also by the individual’s ability to perform and by whether the organization has a fair and objective performance evaluation system. The performance–reward relationship will be strong if the individual perceives that performance (rather than seniority, personal favorites, or some other criterion) is what is rewarded. The final link in expectancy theory is the rewards–goal relationship. The traditional need theories come into play at this point. Motivation would be high to the degree that the rewards an individual</a:t>
            </a:r>
          </a:p>
          <a:p>
            <a:pPr eaLnBrk="1" hangingPunct="1"/>
            <a:r>
              <a:rPr lang="en-US" dirty="0" smtClean="0">
                <a:cs typeface="Arial" charset="0"/>
              </a:rPr>
              <a:t>r</a:t>
            </a:r>
            <a:r>
              <a:rPr lang="en-US" smtClean="0">
                <a:cs typeface="Arial" charset="0"/>
              </a:rPr>
              <a:t>eceived </a:t>
            </a:r>
            <a:r>
              <a:rPr lang="en-US" dirty="0" smtClean="0">
                <a:cs typeface="Arial" charset="0"/>
              </a:rPr>
              <a:t>for his or her high performance satisfied the dominant needs consistent with his or her individual goals.</a:t>
            </a:r>
          </a:p>
        </p:txBody>
      </p:sp>
      <p:sp>
        <p:nvSpPr>
          <p:cNvPr id="4" name="Slide Number Placeholder 3"/>
          <p:cNvSpPr>
            <a:spLocks noGrp="1"/>
          </p:cNvSpPr>
          <p:nvPr>
            <p:ph type="sldNum" sz="quarter" idx="5"/>
          </p:nvPr>
        </p:nvSpPr>
        <p:spPr/>
        <p:txBody>
          <a:bodyPr/>
          <a:lstStyle/>
          <a:p>
            <a:pPr>
              <a:defRPr/>
            </a:pPr>
            <a:fld id="{9E0D870B-D62B-4F52-AF7C-7D3386B43381}" type="slidenum">
              <a:rPr lang="en-US" smtClean="0"/>
              <a:pPr>
                <a:defRPr/>
              </a:pPr>
              <a:t>35</a:t>
            </a:fld>
            <a:endParaRPr lang="en-US" dirty="0"/>
          </a:p>
        </p:txBody>
      </p:sp>
    </p:spTree>
    <p:extLst>
      <p:ext uri="{BB962C8B-B14F-4D97-AF65-F5344CB8AC3E}">
        <p14:creationId xmlns:p14="http://schemas.microsoft.com/office/powerpoint/2010/main" val="300842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dirty="0" smtClean="0">
                <a:cs typeface="Arial" charset="0"/>
              </a:rPr>
              <a:t>The economic recession of the last few years was difficult for many organizations, especially when it came to their employees. Layoffs, tight budgets, minimal or no pay raises, benefit cuts, no bonuses, long hours doing the work of those who had been laid off—this was the reality that many employees faced. As conditions deteriorated, employee confidence, optimism, and job engagement plummeted as well. As you can</a:t>
            </a:r>
            <a:r>
              <a:rPr lang="en-US" baseline="0" dirty="0" smtClean="0">
                <a:cs typeface="Arial" charset="0"/>
              </a:rPr>
              <a:t> </a:t>
            </a:r>
            <a:r>
              <a:rPr lang="en-US" dirty="0" smtClean="0">
                <a:cs typeface="Arial" charset="0"/>
              </a:rPr>
              <a:t>imagine, it wasn’t an easy thing for managers to keep employees motivated under such challenging circumstances.</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141AB74-C4B3-4068-A70C-E8C6D2AFB96B}" type="slidenum">
              <a:rPr lang="en-US" smtClean="0"/>
              <a:pPr>
                <a:defRPr/>
              </a:pPr>
              <a:t>36</a:t>
            </a:fld>
            <a:endParaRPr lang="en-US" dirty="0"/>
          </a:p>
        </p:txBody>
      </p:sp>
    </p:spTree>
    <p:extLst>
      <p:ext uri="{BB962C8B-B14F-4D97-AF65-F5344CB8AC3E}">
        <p14:creationId xmlns:p14="http://schemas.microsoft.com/office/powerpoint/2010/main" val="2400364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dirty="0" smtClean="0">
                <a:cs typeface="Arial" charset="0"/>
              </a:rPr>
              <a:t>In today’s global business environment, managers can’t automatically assume motivational programs that work in one geographic location are going to work in others. Most current motivation theories were developed in the United States by Americans and about</a:t>
            </a:r>
            <a:r>
              <a:rPr lang="en-US" baseline="0" dirty="0" smtClean="0">
                <a:cs typeface="Arial" charset="0"/>
              </a:rPr>
              <a:t> </a:t>
            </a:r>
            <a:r>
              <a:rPr lang="en-US" dirty="0" smtClean="0">
                <a:cs typeface="Arial" charset="0"/>
              </a:rPr>
              <a:t>Americans.  Maybe the most blatant pro-American characteristic in these theories is</a:t>
            </a:r>
            <a:r>
              <a:rPr lang="en-US" baseline="0" dirty="0" smtClean="0">
                <a:cs typeface="Arial" charset="0"/>
              </a:rPr>
              <a:t> </a:t>
            </a:r>
            <a:r>
              <a:rPr lang="en-US" dirty="0" smtClean="0">
                <a:cs typeface="Arial" charset="0"/>
              </a:rPr>
              <a:t>the strong emphasis on individualism and achievement. For instance, both</a:t>
            </a:r>
            <a:r>
              <a:rPr lang="en-US" baseline="0" dirty="0" smtClean="0">
                <a:cs typeface="Arial" charset="0"/>
              </a:rPr>
              <a:t> </a:t>
            </a:r>
            <a:r>
              <a:rPr lang="en-US" dirty="0" smtClean="0">
                <a:cs typeface="Arial" charset="0"/>
              </a:rPr>
              <a:t>goal-setting and expectancy theories emphasize goal accomplishment as well as rational and individual thought.</a:t>
            </a:r>
          </a:p>
        </p:txBody>
      </p:sp>
      <p:sp>
        <p:nvSpPr>
          <p:cNvPr id="4" name="Slide Number Placeholder 3"/>
          <p:cNvSpPr>
            <a:spLocks noGrp="1"/>
          </p:cNvSpPr>
          <p:nvPr>
            <p:ph type="sldNum" sz="quarter" idx="5"/>
          </p:nvPr>
        </p:nvSpPr>
        <p:spPr/>
        <p:txBody>
          <a:bodyPr/>
          <a:lstStyle/>
          <a:p>
            <a:pPr>
              <a:defRPr/>
            </a:pPr>
            <a:fld id="{298DDFBD-369F-47D7-ADBA-32AB6784BEEC}" type="slidenum">
              <a:rPr lang="en-US" smtClean="0"/>
              <a:pPr>
                <a:defRPr/>
              </a:pPr>
              <a:t>37</a:t>
            </a:fld>
            <a:endParaRPr lang="en-US" dirty="0"/>
          </a:p>
        </p:txBody>
      </p:sp>
    </p:spTree>
    <p:extLst>
      <p:ext uri="{BB962C8B-B14F-4D97-AF65-F5344CB8AC3E}">
        <p14:creationId xmlns:p14="http://schemas.microsoft.com/office/powerpoint/2010/main" val="1463184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eaLnBrk="1" hangingPunct="1"/>
            <a:r>
              <a:rPr lang="en-US" dirty="0" smtClean="0">
                <a:cs typeface="Arial" charset="0"/>
              </a:rPr>
              <a:t>To maximize motivation among today’s workforce, managers need to think in terms of </a:t>
            </a:r>
            <a:r>
              <a:rPr lang="en-US" i="1" dirty="0" smtClean="0">
                <a:cs typeface="Arial" charset="0"/>
              </a:rPr>
              <a:t>flexibility. </a:t>
            </a:r>
            <a:r>
              <a:rPr lang="en-US" dirty="0" smtClean="0">
                <a:cs typeface="Arial" charset="0"/>
              </a:rPr>
              <a:t>For instance, studies tell us that men place more importance on having autonomy in their jobs than women. In contrast, the opportunity to learn, convenient and flexible work hours, and good interpersonal relations are more important to women. Many organizations have developed flexible work arrangements—such as compressed workweeks, flextime, and job sharing that recognize different needs.</a:t>
            </a:r>
          </a:p>
        </p:txBody>
      </p:sp>
      <p:sp>
        <p:nvSpPr>
          <p:cNvPr id="4" name="Slide Number Placeholder 3"/>
          <p:cNvSpPr>
            <a:spLocks noGrp="1"/>
          </p:cNvSpPr>
          <p:nvPr>
            <p:ph type="sldNum" sz="quarter" idx="5"/>
          </p:nvPr>
        </p:nvSpPr>
        <p:spPr/>
        <p:txBody>
          <a:bodyPr/>
          <a:lstStyle/>
          <a:p>
            <a:pPr>
              <a:defRPr/>
            </a:pPr>
            <a:fld id="{DD2FF926-5D46-4DD3-991B-B36EFBE9E2AA}" type="slidenum">
              <a:rPr lang="en-US" smtClean="0"/>
              <a:pPr>
                <a:defRPr/>
              </a:pPr>
              <a:t>38</a:t>
            </a:fld>
            <a:endParaRPr lang="en-US" dirty="0"/>
          </a:p>
        </p:txBody>
      </p:sp>
    </p:spTree>
    <p:extLst>
      <p:ext uri="{BB962C8B-B14F-4D97-AF65-F5344CB8AC3E}">
        <p14:creationId xmlns:p14="http://schemas.microsoft.com/office/powerpoint/2010/main" val="3317534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r>
              <a:rPr lang="en-US" dirty="0" smtClean="0">
                <a:cs typeface="Arial" charset="0"/>
              </a:rPr>
              <a:t>In contrast to a generation ago, the typical employee today is more likely to be a professional with a college degree than a blue-collar factory worker. Professionals are different from nonprofessionals.  They have a strong and long-term commitment to their field of expertise.</a:t>
            </a:r>
            <a:r>
              <a:rPr lang="en-US" baseline="0" dirty="0" smtClean="0">
                <a:cs typeface="Arial" charset="0"/>
              </a:rPr>
              <a:t> </a:t>
            </a:r>
            <a:r>
              <a:rPr lang="en-US" dirty="0" smtClean="0">
                <a:cs typeface="Arial" charset="0"/>
              </a:rPr>
              <a:t>Their chief reward is the work itself. Professionals also value support. They want others to think that what they are working on is important. That may be true for all employees, but professionals tend to be focused on their work as their central life interest, whereas nonprofessionals</a:t>
            </a:r>
          </a:p>
          <a:p>
            <a:pPr eaLnBrk="1" hangingPunct="1"/>
            <a:r>
              <a:rPr lang="en-US" dirty="0" smtClean="0">
                <a:cs typeface="Arial" charset="0"/>
              </a:rPr>
              <a:t>typically have other interests outside of work that can compensate for needs not met on the job.</a:t>
            </a:r>
          </a:p>
        </p:txBody>
      </p:sp>
      <p:sp>
        <p:nvSpPr>
          <p:cNvPr id="4" name="Slide Number Placeholder 3"/>
          <p:cNvSpPr>
            <a:spLocks noGrp="1"/>
          </p:cNvSpPr>
          <p:nvPr>
            <p:ph type="sldNum" sz="quarter" idx="5"/>
          </p:nvPr>
        </p:nvSpPr>
        <p:spPr/>
        <p:txBody>
          <a:bodyPr/>
          <a:lstStyle/>
          <a:p>
            <a:pPr>
              <a:defRPr/>
            </a:pPr>
            <a:fld id="{37F58320-39D5-4985-9E10-9688183F857A}" type="slidenum">
              <a:rPr lang="en-US" smtClean="0"/>
              <a:pPr>
                <a:defRPr/>
              </a:pPr>
              <a:t>39</a:t>
            </a:fld>
            <a:endParaRPr lang="en-US" dirty="0"/>
          </a:p>
        </p:txBody>
      </p:sp>
    </p:spTree>
    <p:extLst>
      <p:ext uri="{BB962C8B-B14F-4D97-AF65-F5344CB8AC3E}">
        <p14:creationId xmlns:p14="http://schemas.microsoft.com/office/powerpoint/2010/main" val="3763315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r>
              <a:rPr lang="en-US" dirty="0" smtClean="0">
                <a:cs typeface="Arial" charset="0"/>
              </a:rPr>
              <a:t>What will motivate involuntarily temporary employees? An obvious answer is the opportunity to become a permanent employee. In cases in which permanent employees are selected from a pool of temps, the temps will often work hard in hopes of becoming permanent. A less obvious answer is the opportunity for training. The ability of a temporary employee to find a new job is largely dependent on his or her skills.</a:t>
            </a:r>
          </a:p>
          <a:p>
            <a:pPr eaLnBrk="1" hangingPunct="1"/>
            <a:endParaRPr lang="en-US" dirty="0" smtClean="0">
              <a:cs typeface="Arial" charset="0"/>
            </a:endParaRPr>
          </a:p>
          <a:p>
            <a:pPr eaLnBrk="1" hangingPunct="1"/>
            <a:r>
              <a:rPr lang="en-US" dirty="0" smtClean="0">
                <a:cs typeface="Arial" charset="0"/>
              </a:rPr>
              <a:t>In motivating minimum-wage employees, managers might look at employee recognition programs. Many managers also recognize the power of praise although these “pats on the back” must be sincere and given for the right reasons.</a:t>
            </a:r>
          </a:p>
        </p:txBody>
      </p:sp>
      <p:sp>
        <p:nvSpPr>
          <p:cNvPr id="4" name="Slide Number Placeholder 3"/>
          <p:cNvSpPr>
            <a:spLocks noGrp="1"/>
          </p:cNvSpPr>
          <p:nvPr>
            <p:ph type="sldNum" sz="quarter" idx="5"/>
          </p:nvPr>
        </p:nvSpPr>
        <p:spPr/>
        <p:txBody>
          <a:bodyPr/>
          <a:lstStyle/>
          <a:p>
            <a:pPr>
              <a:defRPr/>
            </a:pPr>
            <a:fld id="{AF1D3943-D225-489F-BC6A-65BE35D4DCD3}" type="slidenum">
              <a:rPr lang="en-US" smtClean="0"/>
              <a:pPr>
                <a:defRPr/>
              </a:pPr>
              <a:t>40</a:t>
            </a:fld>
            <a:endParaRPr lang="en-US" dirty="0"/>
          </a:p>
        </p:txBody>
      </p:sp>
    </p:spTree>
    <p:extLst>
      <p:ext uri="{BB962C8B-B14F-4D97-AF65-F5344CB8AC3E}">
        <p14:creationId xmlns:p14="http://schemas.microsoft.com/office/powerpoint/2010/main" val="72813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r>
              <a:rPr lang="en-US" dirty="0" smtClean="0">
                <a:cs typeface="Arial" charset="0"/>
              </a:rPr>
              <a:t>What will motivate involuntarily temporary employees? An obvious answer is the opportunity to become a permanent employee. In cases in which permanent employees are selected from a pool of temps, the temps will often work hard in hopes of becoming permanent. A less obvious answer is the opportunity for training. The ability of a temporary employee to find a new job is largely dependent on his or her skills.</a:t>
            </a:r>
          </a:p>
          <a:p>
            <a:pPr eaLnBrk="1" hangingPunct="1"/>
            <a:endParaRPr lang="en-US" dirty="0" smtClean="0">
              <a:cs typeface="Arial" charset="0"/>
            </a:endParaRPr>
          </a:p>
          <a:p>
            <a:pPr eaLnBrk="1" hangingPunct="1"/>
            <a:r>
              <a:rPr lang="en-US" dirty="0" smtClean="0">
                <a:cs typeface="Arial" charset="0"/>
              </a:rPr>
              <a:t>In motivating minimum-wage employees, managers might look at employee recognition programs. Many managers also recognize the power of praise although these “pats on the back” must be sincere and given for the right reasons.</a:t>
            </a:r>
          </a:p>
        </p:txBody>
      </p:sp>
      <p:sp>
        <p:nvSpPr>
          <p:cNvPr id="4" name="Slide Number Placeholder 3"/>
          <p:cNvSpPr>
            <a:spLocks noGrp="1"/>
          </p:cNvSpPr>
          <p:nvPr>
            <p:ph type="sldNum" sz="quarter" idx="5"/>
          </p:nvPr>
        </p:nvSpPr>
        <p:spPr/>
        <p:txBody>
          <a:bodyPr/>
          <a:lstStyle/>
          <a:p>
            <a:pPr>
              <a:defRPr/>
            </a:pPr>
            <a:fld id="{AF1D3943-D225-489F-BC6A-65BE35D4DCD3}" type="slidenum">
              <a:rPr lang="en-US" smtClean="0"/>
              <a:pPr>
                <a:defRPr/>
              </a:pPr>
              <a:t>41</a:t>
            </a:fld>
            <a:endParaRPr lang="en-US" dirty="0"/>
          </a:p>
        </p:txBody>
      </p:sp>
    </p:spTree>
    <p:extLst>
      <p:ext uri="{BB962C8B-B14F-4D97-AF65-F5344CB8AC3E}">
        <p14:creationId xmlns:p14="http://schemas.microsoft.com/office/powerpoint/2010/main" val="7281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b="1" dirty="0" smtClean="0">
                <a:cs typeface="Arial" charset="0"/>
              </a:rPr>
              <a:t>2. Safety needs</a:t>
            </a:r>
            <a:r>
              <a:rPr lang="en-US" dirty="0" smtClean="0">
                <a:cs typeface="Arial" charset="0"/>
              </a:rPr>
              <a:t>: A person’s needs for security and protection from physical and emotional harm as well as assurance that physical needs will continue to be met.</a:t>
            </a:r>
          </a:p>
          <a:p>
            <a:pPr eaLnBrk="1" hangingPunct="1"/>
            <a:endParaRPr lang="en-US" dirty="0" smtClean="0">
              <a:cs typeface="Arial" charset="0"/>
            </a:endParaRPr>
          </a:p>
          <a:p>
            <a:pPr eaLnBrk="1" hangingPunct="1"/>
            <a:r>
              <a:rPr lang="en-US" b="1" dirty="0" smtClean="0">
                <a:cs typeface="Arial" charset="0"/>
              </a:rPr>
              <a:t>3. Social needs</a:t>
            </a:r>
            <a:r>
              <a:rPr lang="en-US" dirty="0" smtClean="0">
                <a:cs typeface="Arial" charset="0"/>
              </a:rPr>
              <a:t>: A person’s needs for affection, belongingness, acceptance, and friendship.</a:t>
            </a:r>
          </a:p>
        </p:txBody>
      </p:sp>
      <p:sp>
        <p:nvSpPr>
          <p:cNvPr id="4" name="Slide Number Placeholder 3"/>
          <p:cNvSpPr>
            <a:spLocks noGrp="1"/>
          </p:cNvSpPr>
          <p:nvPr>
            <p:ph type="sldNum" sz="quarter" idx="5"/>
          </p:nvPr>
        </p:nvSpPr>
        <p:spPr/>
        <p:txBody>
          <a:bodyPr/>
          <a:lstStyle/>
          <a:p>
            <a:pPr>
              <a:defRPr/>
            </a:pPr>
            <a:fld id="{F80ADACE-27C4-43FE-91BE-2BE8D3E17B42}" type="slidenum">
              <a:rPr lang="en-US" smtClean="0"/>
              <a:pPr>
                <a:defRPr/>
              </a:pPr>
              <a:t>6</a:t>
            </a:fld>
            <a:endParaRPr lang="en-US" dirty="0"/>
          </a:p>
        </p:txBody>
      </p:sp>
    </p:spTree>
    <p:extLst>
      <p:ext uri="{BB962C8B-B14F-4D97-AF65-F5344CB8AC3E}">
        <p14:creationId xmlns:p14="http://schemas.microsoft.com/office/powerpoint/2010/main" val="432936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r>
              <a:rPr lang="en-US" dirty="0" smtClean="0">
                <a:cs typeface="Arial" charset="0"/>
              </a:rPr>
              <a:t>Many organizations of various sizes involve their employees in workplace decisions by opening up the financial statements (the “books”). They share that information so employees will be motivated to make better decisions about their work and better able to understand the implications of what they do, how they do it, and the ultimate impact on the bottom line. This approach is called </a:t>
            </a:r>
            <a:r>
              <a:rPr lang="en-US" b="1" dirty="0" smtClean="0">
                <a:cs typeface="Arial" charset="0"/>
              </a:rPr>
              <a:t>openbook management </a:t>
            </a:r>
            <a:r>
              <a:rPr lang="en-US" dirty="0" smtClean="0">
                <a:cs typeface="Arial" charset="0"/>
              </a:rPr>
              <a:t>and many organizations are using it.</a:t>
            </a:r>
          </a:p>
          <a:p>
            <a:pPr eaLnBrk="1" hangingPunct="1"/>
            <a:endParaRPr lang="en-US" dirty="0" smtClean="0">
              <a:cs typeface="Arial" charset="0"/>
            </a:endParaRPr>
          </a:p>
          <a:p>
            <a:pPr eaLnBrk="1" hangingPunct="1"/>
            <a:r>
              <a:rPr lang="en-US" b="1" dirty="0" smtClean="0">
                <a:cs typeface="Arial" charset="0"/>
              </a:rPr>
              <a:t>Employee recognition programs </a:t>
            </a:r>
            <a:r>
              <a:rPr lang="en-US" dirty="0" smtClean="0">
                <a:cs typeface="Arial" charset="0"/>
              </a:rPr>
              <a:t>consist of personal attention and expressing interest, approval, and appreciation for a job well done. They can take numerous forms.</a:t>
            </a:r>
          </a:p>
          <a:p>
            <a:pPr eaLnBrk="1" hangingPunct="1"/>
            <a:endParaRPr lang="en-US" dirty="0" smtClean="0">
              <a:cs typeface="Arial" charset="0"/>
            </a:endParaRPr>
          </a:p>
          <a:p>
            <a:pPr eaLnBrk="1" hangingPunct="1"/>
            <a:r>
              <a:rPr lang="en-US" b="1" dirty="0" smtClean="0">
                <a:cs typeface="Arial" charset="0"/>
              </a:rPr>
              <a:t>Pay-for-performance programs </a:t>
            </a:r>
            <a:r>
              <a:rPr lang="en-US" dirty="0" smtClean="0">
                <a:cs typeface="Arial" charset="0"/>
              </a:rPr>
              <a:t>are variable compensation plans that pay employees on the basis of some performance measure.</a:t>
            </a:r>
            <a:r>
              <a:rPr lang="en-US" baseline="0" dirty="0" smtClean="0">
                <a:cs typeface="Arial" charset="0"/>
              </a:rPr>
              <a:t> </a:t>
            </a:r>
            <a:r>
              <a:rPr lang="en-US" dirty="0" smtClean="0">
                <a:cs typeface="Arial" charset="0"/>
              </a:rPr>
              <a:t>Piece-rate pay plans, wage incentive plans, profit-sharing, and lump-sum bonuses are examples. What differentiates these forms of pay from more traditional compensation plans is that instead of paying a person for time on the job, pay is adjusted to reflect some performance measure.</a:t>
            </a:r>
          </a:p>
        </p:txBody>
      </p:sp>
      <p:sp>
        <p:nvSpPr>
          <p:cNvPr id="4" name="Slide Number Placeholder 3"/>
          <p:cNvSpPr>
            <a:spLocks noGrp="1"/>
          </p:cNvSpPr>
          <p:nvPr>
            <p:ph type="sldNum" sz="quarter" idx="5"/>
          </p:nvPr>
        </p:nvSpPr>
        <p:spPr/>
        <p:txBody>
          <a:bodyPr/>
          <a:lstStyle/>
          <a:p>
            <a:pPr>
              <a:defRPr/>
            </a:pPr>
            <a:fld id="{51B8703B-A2C7-40BD-AC85-79EB88098DD8}" type="slidenum">
              <a:rPr lang="en-US" smtClean="0"/>
              <a:pPr>
                <a:defRPr/>
              </a:pPr>
              <a:t>42</a:t>
            </a:fld>
            <a:endParaRPr lang="en-US" dirty="0"/>
          </a:p>
        </p:txBody>
      </p:sp>
    </p:spTree>
    <p:extLst>
      <p:ext uri="{BB962C8B-B14F-4D97-AF65-F5344CB8AC3E}">
        <p14:creationId xmlns:p14="http://schemas.microsoft.com/office/powerpoint/2010/main" val="1070164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r>
              <a:rPr lang="en-US" dirty="0" smtClean="0">
                <a:cs typeface="Arial" charset="0"/>
              </a:rPr>
              <a:t>Many organizations of various sizes involve their employees in workplace decisions by opening up the financial statements (the “books”). They share that information so employees will be motivated to make better decisions about their work and better able to understand the implications of what they do, how they do it, and the ultimate impact on the bottom line. This approach is called </a:t>
            </a:r>
            <a:r>
              <a:rPr lang="en-US" b="1" dirty="0" smtClean="0">
                <a:cs typeface="Arial" charset="0"/>
              </a:rPr>
              <a:t>openbook management </a:t>
            </a:r>
            <a:r>
              <a:rPr lang="en-US" dirty="0" smtClean="0">
                <a:cs typeface="Arial" charset="0"/>
              </a:rPr>
              <a:t>and many organizations are using it.</a:t>
            </a:r>
          </a:p>
          <a:p>
            <a:pPr eaLnBrk="1" hangingPunct="1"/>
            <a:endParaRPr lang="en-US" dirty="0" smtClean="0">
              <a:cs typeface="Arial" charset="0"/>
            </a:endParaRPr>
          </a:p>
          <a:p>
            <a:pPr eaLnBrk="1" hangingPunct="1"/>
            <a:r>
              <a:rPr lang="en-US" b="1" dirty="0" smtClean="0">
                <a:cs typeface="Arial" charset="0"/>
              </a:rPr>
              <a:t>Employee recognition programs </a:t>
            </a:r>
            <a:r>
              <a:rPr lang="en-US" dirty="0" smtClean="0">
                <a:cs typeface="Arial" charset="0"/>
              </a:rPr>
              <a:t>consist of personal attention and expressing interest, approval, and appreciation for a job well done. They can take numerous forms.</a:t>
            </a:r>
          </a:p>
          <a:p>
            <a:pPr eaLnBrk="1" hangingPunct="1"/>
            <a:endParaRPr lang="en-US" dirty="0" smtClean="0">
              <a:cs typeface="Arial" charset="0"/>
            </a:endParaRPr>
          </a:p>
          <a:p>
            <a:pPr eaLnBrk="1" hangingPunct="1"/>
            <a:r>
              <a:rPr lang="en-US" b="1" dirty="0" smtClean="0">
                <a:cs typeface="Arial" charset="0"/>
              </a:rPr>
              <a:t>Pay-for-performance programs </a:t>
            </a:r>
            <a:r>
              <a:rPr lang="en-US" dirty="0" smtClean="0">
                <a:cs typeface="Arial" charset="0"/>
              </a:rPr>
              <a:t>are variable compensation plans that pay employees on the basis of some performance measure.</a:t>
            </a:r>
            <a:r>
              <a:rPr lang="en-US" baseline="0" dirty="0" smtClean="0">
                <a:cs typeface="Arial" charset="0"/>
              </a:rPr>
              <a:t> </a:t>
            </a:r>
            <a:r>
              <a:rPr lang="en-US" dirty="0" smtClean="0">
                <a:cs typeface="Arial" charset="0"/>
              </a:rPr>
              <a:t>Piece-rate pay plans, wage incentive plans, profit-sharing, and lump-sum bonuses are examples. What differentiates these forms of pay from more traditional compensation plans is that instead of paying a person for time on the job, pay is adjusted to reflect some performance measure.</a:t>
            </a:r>
          </a:p>
        </p:txBody>
      </p:sp>
      <p:sp>
        <p:nvSpPr>
          <p:cNvPr id="4" name="Slide Number Placeholder 3"/>
          <p:cNvSpPr>
            <a:spLocks noGrp="1"/>
          </p:cNvSpPr>
          <p:nvPr>
            <p:ph type="sldNum" sz="quarter" idx="5"/>
          </p:nvPr>
        </p:nvSpPr>
        <p:spPr/>
        <p:txBody>
          <a:bodyPr/>
          <a:lstStyle/>
          <a:p>
            <a:pPr>
              <a:defRPr/>
            </a:pPr>
            <a:fld id="{51B8703B-A2C7-40BD-AC85-79EB88098DD8}" type="slidenum">
              <a:rPr lang="en-US" smtClean="0"/>
              <a:pPr>
                <a:defRPr/>
              </a:pPr>
              <a:t>43</a:t>
            </a:fld>
            <a:endParaRPr lang="en-US" dirty="0"/>
          </a:p>
        </p:txBody>
      </p:sp>
    </p:spTree>
    <p:extLst>
      <p:ext uri="{BB962C8B-B14F-4D97-AF65-F5344CB8AC3E}">
        <p14:creationId xmlns:p14="http://schemas.microsoft.com/office/powerpoint/2010/main" val="1070164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44</a:t>
            </a:fld>
            <a:endParaRPr lang="en-US" dirty="0"/>
          </a:p>
        </p:txBody>
      </p:sp>
    </p:spTree>
    <p:extLst>
      <p:ext uri="{BB962C8B-B14F-4D97-AF65-F5344CB8AC3E}">
        <p14:creationId xmlns:p14="http://schemas.microsoft.com/office/powerpoint/2010/main" val="175211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b="1" dirty="0" smtClean="0">
                <a:cs typeface="Arial" charset="0"/>
              </a:rPr>
              <a:t>4. Esteem needs</a:t>
            </a:r>
            <a:r>
              <a:rPr lang="en-US" dirty="0" smtClean="0">
                <a:cs typeface="Arial" charset="0"/>
              </a:rPr>
              <a:t>: A person’s needs for internal esteem factors such as self-respect, autonomy, and achievement and external esteem factors such as status, recognition, and attention.</a:t>
            </a:r>
          </a:p>
          <a:p>
            <a:pPr eaLnBrk="1" hangingPunct="1"/>
            <a:endParaRPr lang="en-US" dirty="0" smtClean="0">
              <a:cs typeface="Arial" charset="0"/>
            </a:endParaRPr>
          </a:p>
          <a:p>
            <a:pPr eaLnBrk="1" hangingPunct="1"/>
            <a:r>
              <a:rPr lang="en-US" b="1" dirty="0" smtClean="0">
                <a:cs typeface="Arial" charset="0"/>
              </a:rPr>
              <a:t>5. Self-actualization needs</a:t>
            </a:r>
            <a:r>
              <a:rPr lang="en-US" dirty="0" smtClean="0">
                <a:cs typeface="Arial" charset="0"/>
              </a:rPr>
              <a:t>: A person’s needs for growth, achieving one’s potential, and self-fulfillment; the drive to become what one is capable of becoming.</a:t>
            </a:r>
          </a:p>
        </p:txBody>
      </p:sp>
      <p:sp>
        <p:nvSpPr>
          <p:cNvPr id="4" name="Slide Number Placeholder 3"/>
          <p:cNvSpPr>
            <a:spLocks noGrp="1"/>
          </p:cNvSpPr>
          <p:nvPr>
            <p:ph type="sldNum" sz="quarter" idx="5"/>
          </p:nvPr>
        </p:nvSpPr>
        <p:spPr/>
        <p:txBody>
          <a:bodyPr/>
          <a:lstStyle/>
          <a:p>
            <a:pPr>
              <a:defRPr/>
            </a:pPr>
            <a:fld id="{63C0C3D9-54A7-4466-9CD6-A14D5D8DD4B5}" type="slidenum">
              <a:rPr lang="en-US" smtClean="0"/>
              <a:pPr>
                <a:defRPr/>
              </a:pPr>
              <a:t>7</a:t>
            </a:fld>
            <a:endParaRPr lang="en-US" dirty="0"/>
          </a:p>
        </p:txBody>
      </p:sp>
    </p:spTree>
    <p:extLst>
      <p:ext uri="{BB962C8B-B14F-4D97-AF65-F5344CB8AC3E}">
        <p14:creationId xmlns:p14="http://schemas.microsoft.com/office/powerpoint/2010/main" val="74265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Maslow argued that each level in the needs hierarchy must be substantially satisfied before the next need becomes dominant. An individual moves up the needs hierarchy from one level to the next. (See Exhibit 16-1.) In addition, Maslow separated the five needs into higher and lower levels. Physiological and safety needs were considered </a:t>
            </a:r>
            <a:r>
              <a:rPr lang="en-US" i="1" dirty="0" smtClean="0">
                <a:cs typeface="Arial" charset="0"/>
              </a:rPr>
              <a:t>lower-order needs</a:t>
            </a:r>
            <a:r>
              <a:rPr lang="en-US" dirty="0" smtClean="0">
                <a:cs typeface="Arial" charset="0"/>
              </a:rPr>
              <a:t>; social, esteem, and self-actualization needs were considered </a:t>
            </a:r>
            <a:r>
              <a:rPr lang="en-US" i="1" dirty="0" smtClean="0">
                <a:cs typeface="Arial" charset="0"/>
              </a:rPr>
              <a:t>higher-order needs. </a:t>
            </a:r>
            <a:r>
              <a:rPr lang="en-US" dirty="0" smtClean="0">
                <a:cs typeface="Arial" charset="0"/>
              </a:rPr>
              <a:t>Lower-order needs are predominantly satisfied externally, while higher-order needs are satisfied internally.</a:t>
            </a:r>
          </a:p>
        </p:txBody>
      </p:sp>
      <p:sp>
        <p:nvSpPr>
          <p:cNvPr id="4" name="Slide Number Placeholder 3"/>
          <p:cNvSpPr>
            <a:spLocks noGrp="1"/>
          </p:cNvSpPr>
          <p:nvPr>
            <p:ph type="sldNum" sz="quarter" idx="5"/>
          </p:nvPr>
        </p:nvSpPr>
        <p:spPr/>
        <p:txBody>
          <a:bodyPr/>
          <a:lstStyle/>
          <a:p>
            <a:pPr>
              <a:defRPr/>
            </a:pPr>
            <a:fld id="{BF55A42D-0269-45C9-9C27-85BBD5B17E1F}" type="slidenum">
              <a:rPr lang="en-US" smtClean="0"/>
              <a:pPr>
                <a:defRPr/>
              </a:pPr>
              <a:t>8</a:t>
            </a:fld>
            <a:endParaRPr lang="en-US" dirty="0"/>
          </a:p>
        </p:txBody>
      </p:sp>
    </p:spTree>
    <p:extLst>
      <p:ext uri="{BB962C8B-B14F-4D97-AF65-F5344CB8AC3E}">
        <p14:creationId xmlns:p14="http://schemas.microsoft.com/office/powerpoint/2010/main" val="405116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Douglas McGregor is best known for proposing two assumptions about human nature: Theory X and Theory Y.  Very simply, </a:t>
            </a:r>
            <a:r>
              <a:rPr lang="en-US" b="1" dirty="0" smtClean="0">
                <a:cs typeface="Arial" charset="0"/>
              </a:rPr>
              <a:t>Theory X </a:t>
            </a:r>
            <a:r>
              <a:rPr lang="en-US" dirty="0" smtClean="0">
                <a:cs typeface="Arial" charset="0"/>
              </a:rPr>
              <a:t>is a negative view of people that assumes workers have little ambition, dislike work, want to avoid responsibility, and need to be closely controlled to work effectively. </a:t>
            </a:r>
            <a:r>
              <a:rPr lang="en-US" b="1" dirty="0" smtClean="0">
                <a:cs typeface="Arial" charset="0"/>
              </a:rPr>
              <a:t>Theory Y </a:t>
            </a:r>
            <a:r>
              <a:rPr lang="en-US" dirty="0" smtClean="0">
                <a:cs typeface="Arial" charset="0"/>
              </a:rPr>
              <a:t>is a positive view that assumes employees enjoy work, seek out and accept responsibility, and exercise self-direction. McGregor believed that Theory Y assumptions should guide management practice and proposed that participation in decision-making, responsible and challenging jobs, and good group relations would maximize employee motivation.</a:t>
            </a:r>
          </a:p>
        </p:txBody>
      </p:sp>
      <p:sp>
        <p:nvSpPr>
          <p:cNvPr id="4" name="Slide Number Placeholder 3"/>
          <p:cNvSpPr>
            <a:spLocks noGrp="1"/>
          </p:cNvSpPr>
          <p:nvPr>
            <p:ph type="sldNum" sz="quarter" idx="5"/>
          </p:nvPr>
        </p:nvSpPr>
        <p:spPr/>
        <p:txBody>
          <a:bodyPr/>
          <a:lstStyle/>
          <a:p>
            <a:pPr>
              <a:defRPr/>
            </a:pPr>
            <a:fld id="{DF6EC90E-C1A1-4647-90A0-4451E0CC34BE}" type="slidenum">
              <a:rPr lang="en-US" smtClean="0"/>
              <a:pPr>
                <a:defRPr/>
              </a:pPr>
              <a:t>9</a:t>
            </a:fld>
            <a:endParaRPr lang="en-US" dirty="0"/>
          </a:p>
        </p:txBody>
      </p:sp>
    </p:spTree>
    <p:extLst>
      <p:ext uri="{BB962C8B-B14F-4D97-AF65-F5344CB8AC3E}">
        <p14:creationId xmlns:p14="http://schemas.microsoft.com/office/powerpoint/2010/main" val="23108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Frederick Herzberg’s </a:t>
            </a:r>
            <a:r>
              <a:rPr lang="en-US" b="1" dirty="0" smtClean="0">
                <a:cs typeface="Arial" charset="0"/>
              </a:rPr>
              <a:t>two-factor theory </a:t>
            </a:r>
            <a:r>
              <a:rPr lang="en-US" dirty="0" smtClean="0">
                <a:cs typeface="Arial" charset="0"/>
              </a:rPr>
              <a:t>(also called motivation-hygiene theory) proposes that intrinsic factors are related to job satisfaction, while extrinsic factors are associated with job dissatisfaction.  </a:t>
            </a:r>
          </a:p>
        </p:txBody>
      </p:sp>
      <p:sp>
        <p:nvSpPr>
          <p:cNvPr id="4" name="Slide Number Placeholder 3"/>
          <p:cNvSpPr>
            <a:spLocks noGrp="1"/>
          </p:cNvSpPr>
          <p:nvPr>
            <p:ph type="sldNum" sz="quarter" idx="5"/>
          </p:nvPr>
        </p:nvSpPr>
        <p:spPr/>
        <p:txBody>
          <a:bodyPr/>
          <a:lstStyle/>
          <a:p>
            <a:pPr>
              <a:defRPr/>
            </a:pPr>
            <a:fld id="{7AFF699E-0542-461A-B2F7-1276E626B29D}" type="slidenum">
              <a:rPr lang="en-US" smtClean="0"/>
              <a:pPr>
                <a:defRPr/>
              </a:pPr>
              <a:t>10</a:t>
            </a:fld>
            <a:endParaRPr lang="en-US" dirty="0"/>
          </a:p>
        </p:txBody>
      </p:sp>
    </p:spTree>
    <p:extLst>
      <p:ext uri="{BB962C8B-B14F-4D97-AF65-F5344CB8AC3E}">
        <p14:creationId xmlns:p14="http://schemas.microsoft.com/office/powerpoint/2010/main" val="135271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Herzberg wanted to know when people felt exceptionally good (satisfied) or bad (dissatisfied) about their jobs. (These findings are shown in Exhibit 16-2.) He concluded that the replies people gave when they felt good about their jobs were significantly different from the replies they gave when they felt badly. Certain characteristics were consistently related to job satisfaction (factors on the left side of the exhibit), and others to job dissatisfaction (factors on the right side).</a:t>
            </a:r>
          </a:p>
        </p:txBody>
      </p:sp>
      <p:sp>
        <p:nvSpPr>
          <p:cNvPr id="4" name="Slide Number Placeholder 3"/>
          <p:cNvSpPr>
            <a:spLocks noGrp="1"/>
          </p:cNvSpPr>
          <p:nvPr>
            <p:ph type="sldNum" sz="quarter" idx="5"/>
          </p:nvPr>
        </p:nvSpPr>
        <p:spPr/>
        <p:txBody>
          <a:bodyPr/>
          <a:lstStyle/>
          <a:p>
            <a:pPr>
              <a:defRPr/>
            </a:pPr>
            <a:fld id="{FFBB6CF8-F3D4-4100-A84F-16DA3D9ED365}" type="slidenum">
              <a:rPr lang="en-US" smtClean="0"/>
              <a:pPr>
                <a:defRPr/>
              </a:pPr>
              <a:t>11</a:t>
            </a:fld>
            <a:endParaRPr lang="en-US" dirty="0"/>
          </a:p>
        </p:txBody>
      </p:sp>
    </p:spTree>
    <p:extLst>
      <p:ext uri="{BB962C8B-B14F-4D97-AF65-F5344CB8AC3E}">
        <p14:creationId xmlns:p14="http://schemas.microsoft.com/office/powerpoint/2010/main" val="191153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17-</a:t>
            </a:r>
            <a:fld id="{C93F2122-EFF6-4D95-9A5E-9764D5ED4E43}"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17-</a:t>
            </a:r>
            <a:fld id="{A7984825-529E-4BA6-82F1-A451584247D3}"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F545579-0B51-4A57-B6C3-669906B47982}"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12"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tx1"/>
                </a:solidFill>
              </a:rPr>
              <a:t> </a:t>
            </a:r>
            <a:endParaRPr lang="en-US" sz="1200" b="1" dirty="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FE1EE8D-36BA-4D2F-8232-41D5BFFCB027}"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4DA5721-8A0C-4057-92A2-C4B0DFCC690D}"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BDDF40C-3436-4D24-9A5F-4F10748E7E6B}"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5C2DB483-8A7E-4793-809E-BF22379C1A64}" type="datetime4">
              <a:rPr lang="en-US" smtClean="0"/>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BB341CD7-1017-400E-AD92-6181CAB58D00}" type="datetime4">
              <a:rPr lang="en-US" smtClean="0"/>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B2F94564-F4D1-4815-BC41-4504A7607311}" type="datetime4">
              <a:rPr lang="en-US" smtClean="0"/>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D954D00-F81A-45CC-8577-826F54F7C2F4}"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DBDB59F-C9E8-4BE5-84E2-A12BCC6869E9}"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7F30F-1EF6-4CEC-99E0-200E443736EB}"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9D1C6-E901-4261-B655-3D2006CCC90B}"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17-</a:t>
            </a:r>
            <a:fld id="{FE6E07D7-CC30-40F6-BAF6-1C7004EBC8BF}" type="slidenum">
              <a:rPr lang="en-US" sz="1200" b="1">
                <a:solidFill>
                  <a:schemeClr val="bg1"/>
                </a:solidFill>
              </a:rPr>
              <a:pPr eaLnBrk="0" hangingPunct="0">
                <a:spcBef>
                  <a:spcPct val="50000"/>
                </a:spcBef>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17-</a:t>
            </a:r>
            <a:fld id="{A9350125-B729-4C72-84B2-62E94FF3150C}"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04FE215-820F-410A-A1D0-E76C2114D311}" type="datetime4">
              <a:rPr lang="en-US" smtClean="0"/>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p:txBody>
          <a:bodyPr/>
          <a:lstStyle/>
          <a:p>
            <a:r>
              <a:rPr lang="en-US" dirty="0" err="1" smtClean="0">
                <a:latin typeface="HelveticaNeue-Light"/>
              </a:rPr>
              <a:t>Motivação</a:t>
            </a:r>
            <a:endParaRPr lang="en-US" dirty="0">
              <a:latin typeface="HelveticaNeue-Light"/>
            </a:endParaRPr>
          </a:p>
        </p:txBody>
      </p:sp>
      <p:pic>
        <p:nvPicPr>
          <p:cNvPr id="5" name="Picture 4" descr="cover robbins 13e.emf"/>
          <p:cNvPicPr>
            <a:picLocks noChangeAspect="1"/>
          </p:cNvPicPr>
          <p:nvPr/>
        </p:nvPicPr>
        <p:blipFill>
          <a:blip r:embed="rId2" cstate="print"/>
          <a:stretch>
            <a:fillRect/>
          </a:stretch>
        </p:blipFill>
        <p:spPr>
          <a:xfrm>
            <a:off x="381000" y="533400"/>
            <a:ext cx="3749918" cy="4820291"/>
          </a:xfrm>
          <a:prstGeom prst="rect">
            <a:avLst/>
          </a:prstGeom>
        </p:spPr>
      </p:pic>
      <p:sp>
        <p:nvSpPr>
          <p:cNvPr id="6" name="Oval 5"/>
          <p:cNvSpPr/>
          <p:nvPr/>
        </p:nvSpPr>
        <p:spPr>
          <a:xfrm>
            <a:off x="6781800" y="3962400"/>
            <a:ext cx="1600200" cy="1524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800" dirty="0" smtClean="0">
                <a:solidFill>
                  <a:schemeClr val="tx1"/>
                </a:solidFill>
              </a:rPr>
              <a:t>16</a:t>
            </a:r>
            <a:endParaRPr lang="en-US" sz="4800" dirty="0">
              <a:solidFill>
                <a:schemeClr val="tx1"/>
              </a:solidFill>
            </a:endParaRPr>
          </a:p>
        </p:txBody>
      </p:sp>
      <p:sp>
        <p:nvSpPr>
          <p:cNvPr id="7" name="Footer Placeholder 6"/>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9" name="TextBox 8"/>
          <p:cNvSpPr txBox="1"/>
          <p:nvPr/>
        </p:nvSpPr>
        <p:spPr>
          <a:xfrm>
            <a:off x="8305800" y="6611779"/>
            <a:ext cx="685800" cy="261610"/>
          </a:xfrm>
          <a:prstGeom prst="rect">
            <a:avLst/>
          </a:prstGeom>
          <a:noFill/>
        </p:spPr>
        <p:txBody>
          <a:bodyPr wrap="square" rtlCol="0">
            <a:spAutoFit/>
          </a:bodyPr>
          <a:lstStyle/>
          <a:p>
            <a:r>
              <a:rPr lang="en-US" sz="1100" dirty="0" smtClean="0"/>
              <a:t>16 - 1</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sz="3600" dirty="0" err="1" smtClean="0"/>
              <a:t>Teoria</a:t>
            </a:r>
            <a:r>
              <a:rPr lang="en-US" sz="3600" dirty="0" smtClean="0"/>
              <a:t> dos </a:t>
            </a:r>
            <a:r>
              <a:rPr lang="en-US" sz="3600" dirty="0" err="1" smtClean="0"/>
              <a:t>dois</a:t>
            </a:r>
            <a:r>
              <a:rPr lang="en-US" sz="3600" dirty="0" smtClean="0"/>
              <a:t> </a:t>
            </a:r>
            <a:r>
              <a:rPr lang="en-US" sz="3600" dirty="0" err="1" smtClean="0"/>
              <a:t>fatores</a:t>
            </a:r>
            <a:r>
              <a:rPr lang="en-US" sz="3600" dirty="0" smtClean="0"/>
              <a:t> de Herzberg</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7" name="TextBox 6"/>
          <p:cNvSpPr txBox="1"/>
          <p:nvPr/>
        </p:nvSpPr>
        <p:spPr>
          <a:xfrm>
            <a:off x="8153400" y="6611779"/>
            <a:ext cx="990600" cy="261610"/>
          </a:xfrm>
          <a:prstGeom prst="rect">
            <a:avLst/>
          </a:prstGeom>
          <a:noFill/>
        </p:spPr>
        <p:txBody>
          <a:bodyPr wrap="square" rtlCol="0">
            <a:spAutoFit/>
          </a:bodyPr>
          <a:lstStyle/>
          <a:p>
            <a:r>
              <a:rPr lang="en-US" sz="1100" dirty="0" smtClean="0"/>
              <a:t>16 - 10</a:t>
            </a:r>
            <a:endParaRPr lang="en-US" sz="1100" dirty="0"/>
          </a:p>
        </p:txBody>
      </p:sp>
      <p:sp>
        <p:nvSpPr>
          <p:cNvPr id="8"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dos dois fatores (motivacionais e higiénicos) </a:t>
            </a:r>
          </a:p>
          <a:p>
            <a:pPr marL="342900" indent="-342900" algn="just" eaLnBrk="0" hangingPunct="0">
              <a:spcBef>
                <a:spcPct val="20000"/>
              </a:spcBef>
              <a:buFont typeface="Arial" charset="0"/>
              <a:buChar char="•"/>
            </a:pPr>
            <a:endParaRPr lang="pt-PT" sz="800" b="1" dirty="0"/>
          </a:p>
          <a:p>
            <a:pPr marL="352425" algn="just" eaLnBrk="0" hangingPunct="0">
              <a:spcBef>
                <a:spcPct val="20000"/>
              </a:spcBef>
            </a:pPr>
            <a:r>
              <a:rPr lang="pt-PT" sz="2400" dirty="0" smtClean="0"/>
              <a:t>Segundo esta teoria da motivação, os </a:t>
            </a:r>
            <a:r>
              <a:rPr lang="pt-PT" sz="2400" u="sng" dirty="0" smtClean="0"/>
              <a:t>fatores intrínsecos</a:t>
            </a:r>
            <a:r>
              <a:rPr lang="pt-PT" sz="2400" dirty="0" smtClean="0"/>
              <a:t> (relativos à(s) tarefa(s) e ao desenvolvimento pessoal) estão relacionados com  a satisfação e motivação no trabalho, e os </a:t>
            </a:r>
            <a:r>
              <a:rPr lang="pt-PT" sz="2400" u="sng" dirty="0" smtClean="0"/>
              <a:t>fatores extrínsecos </a:t>
            </a:r>
            <a:r>
              <a:rPr lang="pt-PT" sz="2400" dirty="0" smtClean="0"/>
              <a:t>(relativos às condições de trabalho) estão relacionados com a insatisfação no trabalho.</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274638"/>
            <a:ext cx="8153400" cy="1143000"/>
          </a:xfrm>
        </p:spPr>
        <p:txBody>
          <a:bodyPr>
            <a:normAutofit fontScale="90000"/>
          </a:bodyPr>
          <a:lstStyle/>
          <a:p>
            <a:pPr algn="ctr"/>
            <a:r>
              <a:rPr lang="en-US" dirty="0" err="1" smtClean="0"/>
              <a:t>figura</a:t>
            </a:r>
            <a:r>
              <a:rPr lang="en-US" sz="3600" dirty="0" smtClean="0"/>
              <a:t> 16-2</a:t>
            </a:r>
            <a:br>
              <a:rPr lang="en-US" sz="3600" dirty="0" smtClean="0"/>
            </a:br>
            <a:r>
              <a:rPr lang="en-US" sz="3600" dirty="0" err="1" smtClean="0"/>
              <a:t>teoria</a:t>
            </a:r>
            <a:r>
              <a:rPr lang="en-US" sz="3600" dirty="0" smtClean="0"/>
              <a:t> dos </a:t>
            </a:r>
            <a:r>
              <a:rPr lang="en-US" sz="3600" dirty="0" err="1" smtClean="0"/>
              <a:t>dois</a:t>
            </a:r>
            <a:r>
              <a:rPr lang="en-US" sz="3600" dirty="0" smtClean="0"/>
              <a:t> </a:t>
            </a:r>
            <a:r>
              <a:rPr lang="en-US" sz="3600" dirty="0" err="1" smtClean="0"/>
              <a:t>fatores</a:t>
            </a:r>
            <a:r>
              <a:rPr lang="en-US" sz="3600" dirty="0" smtClean="0"/>
              <a:t> de Herzberg</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077200" y="6611779"/>
            <a:ext cx="870531" cy="261610"/>
          </a:xfrm>
          <a:prstGeom prst="rect">
            <a:avLst/>
          </a:prstGeom>
          <a:noFill/>
        </p:spPr>
        <p:txBody>
          <a:bodyPr wrap="square" rtlCol="0">
            <a:spAutoFit/>
          </a:bodyPr>
          <a:lstStyle/>
          <a:p>
            <a:r>
              <a:rPr lang="en-US" sz="1100" dirty="0" smtClean="0"/>
              <a:t>16 - 11</a:t>
            </a:r>
            <a:endParaRPr lang="en-US" sz="1100" dirty="0"/>
          </a:p>
        </p:txBody>
      </p:sp>
      <p:pic>
        <p:nvPicPr>
          <p:cNvPr id="2" name="Picture 1"/>
          <p:cNvPicPr>
            <a:picLocks noChangeAspect="1"/>
          </p:cNvPicPr>
          <p:nvPr/>
        </p:nvPicPr>
        <p:blipFill>
          <a:blip r:embed="rId3"/>
          <a:stretch>
            <a:fillRect/>
          </a:stretch>
        </p:blipFill>
        <p:spPr>
          <a:xfrm>
            <a:off x="0" y="1676400"/>
            <a:ext cx="9144000" cy="43804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349669" y="6611779"/>
            <a:ext cx="794331" cy="261610"/>
          </a:xfrm>
          <a:prstGeom prst="rect">
            <a:avLst/>
          </a:prstGeom>
          <a:noFill/>
        </p:spPr>
        <p:txBody>
          <a:bodyPr wrap="square" rtlCol="0">
            <a:spAutoFit/>
          </a:bodyPr>
          <a:lstStyle/>
          <a:p>
            <a:r>
              <a:rPr lang="en-US" sz="1100" dirty="0" smtClean="0"/>
              <a:t>16 - 12</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Teoria</a:t>
            </a:r>
            <a:r>
              <a:rPr lang="en-US" sz="3600" dirty="0" smtClean="0"/>
              <a:t> dos </a:t>
            </a:r>
            <a:r>
              <a:rPr lang="en-US" sz="3600" dirty="0" err="1" smtClean="0"/>
              <a:t>dois</a:t>
            </a:r>
            <a:r>
              <a:rPr lang="en-US" sz="3600" dirty="0" smtClean="0"/>
              <a:t> </a:t>
            </a:r>
            <a:r>
              <a:rPr lang="en-US" sz="3600" dirty="0" err="1" smtClean="0"/>
              <a:t>fatores</a:t>
            </a:r>
            <a:r>
              <a:rPr lang="en-US" sz="3600" dirty="0" smtClean="0"/>
              <a:t> de Herzberg (cont.)</a:t>
            </a:r>
            <a:endParaRPr lang="en-US" sz="3600" dirty="0" smtClean="0">
              <a:latin typeface="Calibri" pitchFamily="34" charset="0"/>
            </a:endParaRPr>
          </a:p>
        </p:txBody>
      </p:sp>
      <p:sp>
        <p:nvSpPr>
          <p:cNvPr id="9"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err="1" smtClean="0"/>
              <a:t>Fatores</a:t>
            </a:r>
            <a:r>
              <a:rPr lang="pt-PT" sz="2400" b="1" dirty="0" smtClean="0"/>
              <a:t> Higiénicos</a:t>
            </a:r>
          </a:p>
          <a:p>
            <a:pPr marL="342900" indent="-342900" algn="just" eaLnBrk="0" hangingPunct="0">
              <a:spcBef>
                <a:spcPct val="20000"/>
              </a:spcBef>
              <a:buFont typeface="Arial" charset="0"/>
              <a:buChar char="•"/>
            </a:pPr>
            <a:endParaRPr lang="pt-PT" sz="800" dirty="0" smtClean="0"/>
          </a:p>
          <a:p>
            <a:pPr marL="352425" algn="just" eaLnBrk="0" hangingPunct="0">
              <a:spcBef>
                <a:spcPct val="20000"/>
              </a:spcBef>
            </a:pPr>
            <a:r>
              <a:rPr lang="pt-PT" sz="2400" dirty="0" err="1" smtClean="0"/>
              <a:t>Fatores</a:t>
            </a:r>
            <a:r>
              <a:rPr lang="pt-PT" sz="2400" dirty="0" smtClean="0"/>
              <a:t> que eliminam a insatisfação no trabalho, mas que não motivam.</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err="1" smtClean="0"/>
              <a:t>Fatores</a:t>
            </a:r>
            <a:r>
              <a:rPr lang="pt-PT" sz="2400" b="1" dirty="0" smtClean="0"/>
              <a:t> Motivadores</a:t>
            </a:r>
          </a:p>
          <a:p>
            <a:pPr marL="342900" indent="-342900" algn="just" eaLnBrk="0" hangingPunct="0">
              <a:spcBef>
                <a:spcPct val="20000"/>
              </a:spcBef>
              <a:buFont typeface="Arial" charset="0"/>
              <a:buChar char="•"/>
            </a:pPr>
            <a:endParaRPr lang="pt-PT" sz="800" dirty="0" smtClean="0"/>
          </a:p>
          <a:p>
            <a:pPr indent="352425" algn="just" eaLnBrk="0" hangingPunct="0">
              <a:spcBef>
                <a:spcPct val="20000"/>
              </a:spcBef>
            </a:pPr>
            <a:r>
              <a:rPr lang="pt-PT" sz="2400" dirty="0" err="1" smtClean="0"/>
              <a:t>Fatores</a:t>
            </a:r>
            <a:r>
              <a:rPr lang="pt-PT" sz="2400" dirty="0" smtClean="0"/>
              <a:t> que aumentam a satisfação e a motivação.</a:t>
            </a:r>
            <a:endParaRPr lang="pt-P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16-3</a:t>
            </a:r>
            <a:br>
              <a:rPr lang="en-US" sz="3600" dirty="0" smtClean="0"/>
            </a:br>
            <a:r>
              <a:rPr lang="en-US" sz="3600" dirty="0" smtClean="0"/>
              <a:t> </a:t>
            </a:r>
            <a:r>
              <a:rPr lang="en-US" sz="3600" dirty="0" err="1" smtClean="0"/>
              <a:t>Satisfação</a:t>
            </a:r>
            <a:r>
              <a:rPr lang="en-US" sz="3600" dirty="0" smtClean="0"/>
              <a:t> e </a:t>
            </a:r>
            <a:r>
              <a:rPr lang="en-US" sz="3600" dirty="0" err="1" smtClean="0"/>
              <a:t>insatisfação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001000" y="6611779"/>
            <a:ext cx="946731" cy="261610"/>
          </a:xfrm>
          <a:prstGeom prst="rect">
            <a:avLst/>
          </a:prstGeom>
          <a:noFill/>
        </p:spPr>
        <p:txBody>
          <a:bodyPr wrap="square" rtlCol="0">
            <a:spAutoFit/>
          </a:bodyPr>
          <a:lstStyle/>
          <a:p>
            <a:r>
              <a:rPr lang="en-US" sz="1100" dirty="0" smtClean="0"/>
              <a:t>16 - 13</a:t>
            </a:r>
            <a:endParaRPr lang="en-US" sz="1100" dirty="0"/>
          </a:p>
        </p:txBody>
      </p:sp>
      <p:pic>
        <p:nvPicPr>
          <p:cNvPr id="2" name="Picture 1"/>
          <p:cNvPicPr>
            <a:picLocks noChangeAspect="1"/>
          </p:cNvPicPr>
          <p:nvPr/>
        </p:nvPicPr>
        <p:blipFill>
          <a:blip r:embed="rId3"/>
          <a:stretch>
            <a:fillRect/>
          </a:stretch>
        </p:blipFill>
        <p:spPr>
          <a:xfrm>
            <a:off x="0" y="2209800"/>
            <a:ext cx="9144000" cy="3303695"/>
          </a:xfrm>
          <a:prstGeom prst="rect">
            <a:avLst/>
          </a:prstGeom>
        </p:spPr>
      </p:pic>
      <p:sp>
        <p:nvSpPr>
          <p:cNvPr id="7" name="TextBox 6"/>
          <p:cNvSpPr txBox="1"/>
          <p:nvPr/>
        </p:nvSpPr>
        <p:spPr>
          <a:xfrm>
            <a:off x="551796" y="5673923"/>
            <a:ext cx="8161035" cy="923330"/>
          </a:xfrm>
          <a:prstGeom prst="rect">
            <a:avLst/>
          </a:prstGeom>
          <a:noFill/>
        </p:spPr>
        <p:txBody>
          <a:bodyPr wrap="square" rtlCol="0">
            <a:spAutoFit/>
          </a:bodyPr>
          <a:lstStyle/>
          <a:p>
            <a:pPr marL="725488" indent="-725488"/>
            <a:r>
              <a:rPr lang="pt-PT" b="1" dirty="0" smtClean="0"/>
              <a:t>Nota:</a:t>
            </a:r>
            <a:r>
              <a:rPr lang="pt-PT" dirty="0" smtClean="0"/>
              <a:t> 	Segundo esta teoria, o oposto de satisfação não é a insatisfação, é a não satisfação.</a:t>
            </a:r>
          </a:p>
          <a:p>
            <a:endParaRPr lang="pt-P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ctr"/>
            <a:r>
              <a:rPr lang="en-US" sz="3600" dirty="0" err="1" smtClean="0"/>
              <a:t>Teoria</a:t>
            </a:r>
            <a:r>
              <a:rPr lang="en-US" sz="3600" dirty="0" smtClean="0"/>
              <a:t> das </a:t>
            </a:r>
            <a:r>
              <a:rPr lang="en-US" sz="3600" dirty="0" err="1" smtClean="0"/>
              <a:t>três</a:t>
            </a:r>
            <a:r>
              <a:rPr lang="en-US" sz="3600" dirty="0" smtClean="0"/>
              <a:t> </a:t>
            </a:r>
            <a:r>
              <a:rPr lang="en-US" sz="3600" dirty="0" err="1" smtClean="0"/>
              <a:t>necessidades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990600" cy="261610"/>
          </a:xfrm>
          <a:prstGeom prst="rect">
            <a:avLst/>
          </a:prstGeom>
          <a:noFill/>
        </p:spPr>
        <p:txBody>
          <a:bodyPr wrap="square" rtlCol="0">
            <a:spAutoFit/>
          </a:bodyPr>
          <a:lstStyle/>
          <a:p>
            <a:r>
              <a:rPr lang="en-US" sz="1100" dirty="0" smtClean="0"/>
              <a:t>16 - 14</a:t>
            </a:r>
            <a:endParaRPr lang="en-US" sz="1100" dirty="0"/>
          </a:p>
        </p:txBody>
      </p:sp>
      <p:sp>
        <p:nvSpPr>
          <p:cNvPr id="7"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das Três Necessidades</a:t>
            </a:r>
          </a:p>
          <a:p>
            <a:pPr marL="342900" indent="-342900" algn="just" eaLnBrk="0" hangingPunct="0">
              <a:spcBef>
                <a:spcPct val="20000"/>
              </a:spcBef>
              <a:buFont typeface="Arial" charset="0"/>
              <a:buChar char="•"/>
            </a:pPr>
            <a:endParaRPr lang="pt-PT" sz="800" b="1" dirty="0"/>
          </a:p>
          <a:p>
            <a:pPr marL="352425" algn="just" eaLnBrk="0" hangingPunct="0">
              <a:spcBef>
                <a:spcPct val="20000"/>
              </a:spcBef>
            </a:pPr>
            <a:r>
              <a:rPr lang="pt-PT" sz="2400" dirty="0" smtClean="0"/>
              <a:t>Existem três necessidades (Sucesso, Poder e Afiliação) que os indivíduos adquirem (</a:t>
            </a:r>
            <a:r>
              <a:rPr lang="pt-PT" sz="2400" i="1" dirty="0" smtClean="0"/>
              <a:t>i.e. </a:t>
            </a:r>
            <a:r>
              <a:rPr lang="pt-PT" sz="2400" dirty="0" smtClean="0"/>
              <a:t>não inatas), que são a base da motivação no trabalho.</a:t>
            </a:r>
            <a:endParaRPr lang="pt-P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077200" y="6611779"/>
            <a:ext cx="870531" cy="261610"/>
          </a:xfrm>
          <a:prstGeom prst="rect">
            <a:avLst/>
          </a:prstGeom>
          <a:noFill/>
        </p:spPr>
        <p:txBody>
          <a:bodyPr wrap="square" rtlCol="0">
            <a:spAutoFit/>
          </a:bodyPr>
          <a:lstStyle/>
          <a:p>
            <a:r>
              <a:rPr lang="en-US" sz="1100" dirty="0" smtClean="0"/>
              <a:t>16 - 15</a:t>
            </a:r>
            <a:endParaRPr lang="en-US" sz="1100" dirty="0"/>
          </a:p>
        </p:txBody>
      </p:sp>
      <p:sp>
        <p:nvSpPr>
          <p:cNvPr id="7" name="Rectangle 3"/>
          <p:cNvSpPr txBox="1">
            <a:spLocks/>
          </p:cNvSpPr>
          <p:nvPr/>
        </p:nvSpPr>
        <p:spPr bwMode="auto">
          <a:xfrm>
            <a:off x="397043" y="1287380"/>
            <a:ext cx="8229600" cy="4953000"/>
          </a:xfrm>
          <a:prstGeom prst="rect">
            <a:avLst/>
          </a:prstGeom>
          <a:solidFill>
            <a:schemeClr val="bg1"/>
          </a:solidFill>
          <a:ln w="9525">
            <a:noFill/>
            <a:miter lim="800000"/>
            <a:headEnd/>
            <a:tailEnd/>
          </a:ln>
        </p:spPr>
        <p:txBody>
          <a:bodyPr/>
          <a:lstStyle/>
          <a:p>
            <a:pPr marL="268288" lvl="2" indent="-268288" algn="just" eaLnBrk="1" hangingPunct="1">
              <a:spcBef>
                <a:spcPct val="40000"/>
              </a:spcBef>
              <a:buFont typeface="Arial" panose="020B0604020202020204" pitchFamily="34" charset="0"/>
              <a:buChar char="•"/>
              <a:defRPr/>
            </a:pPr>
            <a:r>
              <a:rPr lang="pt-PT" sz="2400" b="1" dirty="0" smtClean="0"/>
              <a:t>Necessidade de Realização</a:t>
            </a:r>
          </a:p>
          <a:p>
            <a:pPr marL="268288" lvl="3" indent="-268288" algn="just" eaLnBrk="1" hangingPunct="1">
              <a:spcBef>
                <a:spcPct val="40000"/>
              </a:spcBef>
              <a:defRPr/>
            </a:pPr>
            <a:r>
              <a:rPr lang="pt-PT" sz="2400" dirty="0" smtClean="0"/>
              <a:t>	A vontade de se exceder a si mesmo/a e de se destacar socialmente.</a:t>
            </a:r>
          </a:p>
          <a:p>
            <a:pPr marL="268288" lvl="3" indent="-268288" algn="just" eaLnBrk="1" hangingPunct="1">
              <a:spcBef>
                <a:spcPct val="40000"/>
              </a:spcBef>
              <a:defRPr/>
            </a:pPr>
            <a:endParaRPr lang="pt-PT" sz="800" dirty="0" smtClean="0"/>
          </a:p>
          <a:p>
            <a:pPr marL="268288" lvl="2" indent="-268288" algn="just" eaLnBrk="1" hangingPunct="1">
              <a:spcBef>
                <a:spcPct val="40000"/>
              </a:spcBef>
              <a:buFont typeface="Arial" panose="020B0604020202020204" pitchFamily="34" charset="0"/>
              <a:buChar char="•"/>
              <a:defRPr/>
            </a:pPr>
            <a:r>
              <a:rPr lang="pt-PT" sz="2400" b="1" dirty="0" smtClean="0"/>
              <a:t>Necessidade de Poder</a:t>
            </a:r>
          </a:p>
          <a:p>
            <a:pPr marL="268288" lvl="3" indent="-268288" algn="just" eaLnBrk="1" hangingPunct="1">
              <a:spcBef>
                <a:spcPct val="40000"/>
              </a:spcBef>
              <a:defRPr/>
            </a:pPr>
            <a:r>
              <a:rPr lang="pt-PT" sz="2400" dirty="0" smtClean="0"/>
              <a:t>	A necessidade de influenciar e, de deter um status social que lhe permita influenciar, o comportamento dos outros.</a:t>
            </a:r>
          </a:p>
          <a:p>
            <a:pPr marL="268288" lvl="3" indent="-268288" algn="just" eaLnBrk="1" hangingPunct="1">
              <a:spcBef>
                <a:spcPct val="40000"/>
              </a:spcBef>
              <a:defRPr/>
            </a:pPr>
            <a:endParaRPr lang="pt-PT" sz="800" dirty="0" smtClean="0"/>
          </a:p>
          <a:p>
            <a:pPr marL="268288" lvl="2" indent="-268288" algn="just" eaLnBrk="1" hangingPunct="1">
              <a:spcBef>
                <a:spcPct val="40000"/>
              </a:spcBef>
              <a:buFont typeface="Arial" panose="020B0604020202020204" pitchFamily="34" charset="0"/>
              <a:buChar char="•"/>
              <a:defRPr/>
            </a:pPr>
            <a:r>
              <a:rPr lang="pt-PT" sz="2400" b="1" dirty="0" smtClean="0"/>
              <a:t>Necessidade de Afiliação</a:t>
            </a:r>
          </a:p>
          <a:p>
            <a:pPr marL="268288" lvl="3" indent="-268288" algn="just" eaLnBrk="1" hangingPunct="1">
              <a:spcBef>
                <a:spcPct val="40000"/>
              </a:spcBef>
              <a:defRPr/>
            </a:pPr>
            <a:r>
              <a:rPr lang="pt-PT" sz="2400" dirty="0" smtClean="0"/>
              <a:t>	O desejo de pertencer a um grupo(s) social(ais) e de interagir e formar relações com outras pessoas.</a:t>
            </a:r>
            <a:endParaRPr lang="pt-PT" sz="2400" dirty="0"/>
          </a:p>
        </p:txBody>
      </p:sp>
      <p:sp>
        <p:nvSpPr>
          <p:cNvPr id="9" name="Rectangle 2"/>
          <p:cNvSpPr>
            <a:spLocks noGrp="1" noChangeArrowheads="1"/>
          </p:cNvSpPr>
          <p:nvPr>
            <p:ph type="title"/>
          </p:nvPr>
        </p:nvSpPr>
        <p:spPr>
          <a:xfrm>
            <a:off x="685800" y="16042"/>
            <a:ext cx="7772400" cy="1143000"/>
          </a:xfrm>
        </p:spPr>
        <p:txBody>
          <a:bodyPr>
            <a:normAutofit fontScale="90000"/>
          </a:bodyPr>
          <a:lstStyle/>
          <a:p>
            <a:pPr algn="ctr"/>
            <a:r>
              <a:rPr lang="en-US" sz="3600" dirty="0" err="1" smtClean="0"/>
              <a:t>Teoria</a:t>
            </a:r>
            <a:r>
              <a:rPr lang="en-US" sz="3600" dirty="0" smtClean="0"/>
              <a:t> das </a:t>
            </a:r>
            <a:r>
              <a:rPr lang="en-US" sz="3600" dirty="0" err="1" smtClean="0"/>
              <a:t>três</a:t>
            </a:r>
            <a:r>
              <a:rPr lang="en-US" sz="3600" dirty="0" smtClean="0"/>
              <a:t> </a:t>
            </a:r>
            <a:r>
              <a:rPr lang="en-US" sz="3600" dirty="0" err="1" smtClean="0"/>
              <a:t>necessidades</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16-4</a:t>
            </a:r>
            <a:br>
              <a:rPr lang="en-US" sz="3600" dirty="0" smtClean="0"/>
            </a:br>
            <a:r>
              <a:rPr lang="en-US" sz="3600" dirty="0" smtClean="0"/>
              <a:t>Fonte: </a:t>
            </a:r>
            <a:r>
              <a:rPr lang="en-US" sz="3600" i="1" dirty="0" smtClean="0"/>
              <a:t>Thematic Apperception test</a:t>
            </a:r>
            <a:endParaRPr lang="en-US" sz="3600" i="1" dirty="0" smtClean="0">
              <a:latin typeface="Calibri" pitchFamily="34" charset="0"/>
            </a:endParaRPr>
          </a:p>
        </p:txBody>
      </p:sp>
      <p:sp>
        <p:nvSpPr>
          <p:cNvPr id="4" name="Footer Placeholder 3"/>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pic>
        <p:nvPicPr>
          <p:cNvPr id="58370" name="Picture 3"/>
          <p:cNvPicPr>
            <a:picLocks noGrp="1" noChangeAspect="1" noChangeArrowheads="1"/>
          </p:cNvPicPr>
          <p:nvPr/>
        </p:nvPicPr>
        <p:blipFill>
          <a:blip r:embed="rId3" cstate="print"/>
          <a:srcRect/>
          <a:stretch>
            <a:fillRect/>
          </a:stretch>
        </p:blipFill>
        <p:spPr bwMode="auto">
          <a:xfrm>
            <a:off x="1" y="1700463"/>
            <a:ext cx="9134438" cy="4481044"/>
          </a:xfrm>
          <a:prstGeom prst="rect">
            <a:avLst/>
          </a:prstGeom>
          <a:noFill/>
          <a:ln w="9525">
            <a:noFill/>
            <a:miter lim="800000"/>
            <a:headEnd/>
            <a:tailEnd/>
          </a:ln>
        </p:spPr>
      </p:pic>
      <p:sp>
        <p:nvSpPr>
          <p:cNvPr id="6" name="TextBox 5"/>
          <p:cNvSpPr txBox="1"/>
          <p:nvPr/>
        </p:nvSpPr>
        <p:spPr>
          <a:xfrm>
            <a:off x="8349669" y="6611779"/>
            <a:ext cx="794331" cy="246221"/>
          </a:xfrm>
          <a:prstGeom prst="rect">
            <a:avLst/>
          </a:prstGeom>
          <a:noFill/>
        </p:spPr>
        <p:txBody>
          <a:bodyPr wrap="square" rtlCol="0">
            <a:spAutoFit/>
          </a:bodyPr>
          <a:lstStyle/>
          <a:p>
            <a:r>
              <a:rPr lang="en-US" sz="1000" dirty="0" smtClean="0"/>
              <a:t>16 - 16</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dirty="0" err="1" smtClean="0"/>
              <a:t>Teorias</a:t>
            </a:r>
            <a:r>
              <a:rPr lang="en-US" dirty="0" smtClean="0"/>
              <a:t> </a:t>
            </a:r>
            <a:r>
              <a:rPr lang="en-US" dirty="0" err="1" smtClean="0"/>
              <a:t>contemporâneas</a:t>
            </a:r>
            <a:r>
              <a:rPr lang="en-US" dirty="0" smtClean="0"/>
              <a:t> da </a:t>
            </a:r>
            <a:r>
              <a:rPr lang="en-US" dirty="0" err="1" smtClean="0"/>
              <a:t>motivação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229600" y="6611779"/>
            <a:ext cx="914400" cy="261610"/>
          </a:xfrm>
          <a:prstGeom prst="rect">
            <a:avLst/>
          </a:prstGeom>
          <a:noFill/>
        </p:spPr>
        <p:txBody>
          <a:bodyPr wrap="square" rtlCol="0">
            <a:spAutoFit/>
          </a:bodyPr>
          <a:lstStyle/>
          <a:p>
            <a:r>
              <a:rPr lang="en-US" sz="1100" dirty="0" smtClean="0"/>
              <a:t>16 - 17</a:t>
            </a:r>
            <a:endParaRPr lang="en-US" sz="1100" dirty="0"/>
          </a:p>
        </p:txBody>
      </p:sp>
      <p:sp>
        <p:nvSpPr>
          <p:cNvPr id="7" name="Rectangle 3"/>
          <p:cNvSpPr txBox="1">
            <a:spLocks/>
          </p:cNvSpPr>
          <p:nvPr/>
        </p:nvSpPr>
        <p:spPr bwMode="auto">
          <a:xfrm>
            <a:off x="457200" y="2209800"/>
            <a:ext cx="8229600" cy="39163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b="1" dirty="0" smtClean="0"/>
              <a:t>Teoria do estabelecimento de objetivos – </a:t>
            </a:r>
            <a:r>
              <a:rPr lang="pt-PT" sz="2400" dirty="0" smtClean="0"/>
              <a:t>a proposição de que objetivos específicos aumentam a performance e que objetivos ambiciosos, quando aceites, resultam em desempenhos mais elevados do que objetivos fáceis.</a:t>
            </a:r>
          </a:p>
          <a:p>
            <a:pPr algn="just">
              <a:defRPr/>
            </a:pPr>
            <a:endParaRPr lang="pt-PT" sz="1600" dirty="0" smtClean="0"/>
          </a:p>
          <a:p>
            <a:pPr algn="just">
              <a:defRPr/>
            </a:pPr>
            <a:r>
              <a:rPr lang="pt-PT" sz="2400" b="1" dirty="0" smtClean="0"/>
              <a:t>Autoeficácia – </a:t>
            </a:r>
            <a:r>
              <a:rPr lang="pt-PT" sz="2400" dirty="0" smtClean="0"/>
              <a:t>a crença que um indivíduo tem de que consegue realizar uma determinada tarefa ou conjunto de tarefas.</a:t>
            </a:r>
          </a:p>
          <a:p>
            <a:pPr marL="0" indent="0" algn="just">
              <a:buFont typeface="Arial" pitchFamily="34" charset="0"/>
              <a:buNone/>
              <a:defRPr/>
            </a:pPr>
            <a:endParaRPr lang="pt-PT"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16-5</a:t>
            </a:r>
            <a:r>
              <a:rPr lang="en-US" dirty="0"/>
              <a:t/>
            </a:r>
            <a:br>
              <a:rPr lang="en-US" dirty="0"/>
            </a:br>
            <a:r>
              <a:rPr lang="en-US" sz="3100" dirty="0" err="1" smtClean="0"/>
              <a:t>Teoria</a:t>
            </a:r>
            <a:r>
              <a:rPr lang="en-US" sz="3100" dirty="0" smtClean="0"/>
              <a:t> do </a:t>
            </a:r>
            <a:r>
              <a:rPr lang="en-US" sz="3100" dirty="0" err="1" smtClean="0"/>
              <a:t>estabelecimento</a:t>
            </a:r>
            <a:r>
              <a:rPr lang="en-US" sz="3100" dirty="0" smtClean="0"/>
              <a:t> de </a:t>
            </a:r>
            <a:r>
              <a:rPr lang="en-US" sz="3100" dirty="0" err="1" smtClean="0"/>
              <a:t>objetivos</a:t>
            </a:r>
            <a:endParaRPr lang="en-US" sz="31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73469" y="6611779"/>
            <a:ext cx="870531" cy="261610"/>
          </a:xfrm>
          <a:prstGeom prst="rect">
            <a:avLst/>
          </a:prstGeom>
          <a:noFill/>
        </p:spPr>
        <p:txBody>
          <a:bodyPr wrap="square" rtlCol="0">
            <a:spAutoFit/>
          </a:bodyPr>
          <a:lstStyle/>
          <a:p>
            <a:r>
              <a:rPr lang="en-US" sz="1100" dirty="0" smtClean="0"/>
              <a:t>16 - 18</a:t>
            </a:r>
            <a:endParaRPr lang="en-US" sz="1100" dirty="0"/>
          </a:p>
        </p:txBody>
      </p:sp>
      <p:pic>
        <p:nvPicPr>
          <p:cNvPr id="2" name="Picture 1"/>
          <p:cNvPicPr>
            <a:picLocks noChangeAspect="1"/>
          </p:cNvPicPr>
          <p:nvPr/>
        </p:nvPicPr>
        <p:blipFill>
          <a:blip r:embed="rId3"/>
          <a:stretch>
            <a:fillRect/>
          </a:stretch>
        </p:blipFill>
        <p:spPr>
          <a:xfrm>
            <a:off x="0" y="1611393"/>
            <a:ext cx="9144000" cy="4508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algn="ctr"/>
            <a:r>
              <a:rPr lang="en-US" dirty="0" err="1" smtClean="0"/>
              <a:t>Teoria</a:t>
            </a:r>
            <a:r>
              <a:rPr lang="en-US" dirty="0" smtClean="0"/>
              <a:t> do </a:t>
            </a:r>
            <a:r>
              <a:rPr lang="en-US" dirty="0" err="1" smtClean="0"/>
              <a:t>reforço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349669" y="6611779"/>
            <a:ext cx="794331" cy="261610"/>
          </a:xfrm>
          <a:prstGeom prst="rect">
            <a:avLst/>
          </a:prstGeom>
          <a:noFill/>
        </p:spPr>
        <p:txBody>
          <a:bodyPr wrap="square" rtlCol="0">
            <a:spAutoFit/>
          </a:bodyPr>
          <a:lstStyle/>
          <a:p>
            <a:r>
              <a:rPr lang="en-US" sz="1100" dirty="0" smtClean="0"/>
              <a:t>16 - 19</a:t>
            </a:r>
            <a:endParaRPr lang="en-US" sz="1100" dirty="0"/>
          </a:p>
        </p:txBody>
      </p:sp>
      <p:sp>
        <p:nvSpPr>
          <p:cNvPr id="7" name="Rectangle 3"/>
          <p:cNvSpPr txBox="1">
            <a:spLocks/>
          </p:cNvSpPr>
          <p:nvPr/>
        </p:nvSpPr>
        <p:spPr bwMode="auto">
          <a:xfrm>
            <a:off x="457200" y="2438400"/>
            <a:ext cx="8229600" cy="3687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do Reforço – </a:t>
            </a:r>
            <a:r>
              <a:rPr lang="pt-PT" sz="2400" dirty="0" smtClean="0"/>
              <a:t>Teoria que diz que o comportamento é determinado pelas suas consequências.</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Reforços - </a:t>
            </a:r>
            <a:r>
              <a:rPr lang="pt-PT" sz="2400" dirty="0" smtClean="0"/>
              <a:t>consequências imediatas que se seguem ao comportamento e que aumentam a probabilidade que esse comportamento seja repetido.</a:t>
            </a:r>
            <a:endParaRPr lang="pt-P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err="1" smtClean="0"/>
              <a:t>Objetivos</a:t>
            </a:r>
            <a:endParaRPr lang="en-US" b="1" dirty="0"/>
          </a:p>
        </p:txBody>
      </p:sp>
      <p:sp>
        <p:nvSpPr>
          <p:cNvPr id="30721" name="Content Placeholder 1"/>
          <p:cNvSpPr>
            <a:spLocks noGrp="1"/>
          </p:cNvSpPr>
          <p:nvPr>
            <p:ph idx="1"/>
          </p:nvPr>
        </p:nvSpPr>
        <p:spPr>
          <a:xfrm>
            <a:off x="685800" y="1981200"/>
            <a:ext cx="7772400" cy="4038599"/>
          </a:xfrm>
        </p:spPr>
        <p:txBody>
          <a:bodyPr>
            <a:normAutofit/>
          </a:bodyPr>
          <a:lstStyle/>
          <a:p>
            <a:pPr marL="457200" indent="-388938">
              <a:buFont typeface="+mj-lt"/>
              <a:buAutoNum type="arabicPeriod"/>
            </a:pPr>
            <a:r>
              <a:rPr lang="pt-PT" sz="2400" b="1" dirty="0">
                <a:latin typeface="Arial" panose="020B0604020202020204" pitchFamily="34" charset="0"/>
                <a:cs typeface="Arial" panose="020B0604020202020204" pitchFamily="34" charset="0"/>
              </a:rPr>
              <a:t>Definir </a:t>
            </a:r>
            <a:r>
              <a:rPr lang="pt-PT" sz="2400" dirty="0">
                <a:latin typeface="Arial" panose="020B0604020202020204" pitchFamily="34" charset="0"/>
                <a:cs typeface="Arial" panose="020B0604020202020204" pitchFamily="34" charset="0"/>
              </a:rPr>
              <a:t>motivação</a:t>
            </a:r>
            <a:r>
              <a:rPr lang="pt-PT" sz="2400" dirty="0" smtClean="0">
                <a:latin typeface="Arial" panose="020B0604020202020204" pitchFamily="34" charset="0"/>
                <a:cs typeface="Arial" panose="020B0604020202020204" pitchFamily="34" charset="0"/>
              </a:rPr>
              <a:t>.</a:t>
            </a:r>
          </a:p>
          <a:p>
            <a:pPr marL="457200" indent="-388938">
              <a:buFont typeface="+mj-lt"/>
              <a:buAutoNum type="arabicPeriod"/>
            </a:pPr>
            <a:endParaRPr lang="pt-PT" sz="800" dirty="0">
              <a:latin typeface="Arial" panose="020B0604020202020204" pitchFamily="34" charset="0"/>
              <a:cs typeface="Arial" panose="020B0604020202020204" pitchFamily="34" charset="0"/>
            </a:endParaRPr>
          </a:p>
          <a:p>
            <a:pPr marL="457200" indent="-388938">
              <a:buFont typeface="+mj-lt"/>
              <a:buAutoNum type="arabicPeriod"/>
            </a:pPr>
            <a:r>
              <a:rPr lang="pt-PT" sz="2400" b="1" dirty="0">
                <a:latin typeface="Arial" panose="020B0604020202020204" pitchFamily="34" charset="0"/>
                <a:cs typeface="Arial" panose="020B0604020202020204" pitchFamily="34" charset="0"/>
              </a:rPr>
              <a:t>Comparar </a:t>
            </a:r>
            <a:r>
              <a:rPr lang="pt-PT" sz="2400" dirty="0">
                <a:latin typeface="Arial" panose="020B0604020202020204" pitchFamily="34" charset="0"/>
                <a:cs typeface="Arial" panose="020B0604020202020204" pitchFamily="34" charset="0"/>
              </a:rPr>
              <a:t>e contrastar as primeiras teorias da motivação</a:t>
            </a:r>
            <a:r>
              <a:rPr lang="pt-PT" sz="2400" dirty="0" smtClean="0">
                <a:latin typeface="Arial" panose="020B0604020202020204" pitchFamily="34" charset="0"/>
                <a:cs typeface="Arial" panose="020B0604020202020204" pitchFamily="34" charset="0"/>
              </a:rPr>
              <a:t>.</a:t>
            </a:r>
          </a:p>
          <a:p>
            <a:pPr marL="457200" indent="-388938">
              <a:buFont typeface="+mj-lt"/>
              <a:buAutoNum type="arabicPeriod"/>
            </a:pPr>
            <a:endParaRPr lang="pt-PT" sz="800" dirty="0">
              <a:latin typeface="Arial" panose="020B0604020202020204" pitchFamily="34" charset="0"/>
              <a:cs typeface="Arial" panose="020B0604020202020204" pitchFamily="34" charset="0"/>
            </a:endParaRPr>
          </a:p>
          <a:p>
            <a:pPr marL="457200" indent="-388938">
              <a:buFont typeface="+mj-lt"/>
              <a:buAutoNum type="arabicPeriod"/>
            </a:pPr>
            <a:r>
              <a:rPr lang="pt-PT" sz="2400" b="1" dirty="0">
                <a:latin typeface="Arial" panose="020B0604020202020204" pitchFamily="34" charset="0"/>
                <a:cs typeface="Arial" panose="020B0604020202020204" pitchFamily="34" charset="0"/>
              </a:rPr>
              <a:t>Comparar </a:t>
            </a:r>
            <a:r>
              <a:rPr lang="pt-PT" sz="2400" dirty="0">
                <a:latin typeface="Arial" panose="020B0604020202020204" pitchFamily="34" charset="0"/>
                <a:cs typeface="Arial" panose="020B0604020202020204" pitchFamily="34" charset="0"/>
              </a:rPr>
              <a:t>e contrastar as teorias contemporâneas da motivação</a:t>
            </a:r>
            <a:r>
              <a:rPr lang="pt-PT" sz="2400" dirty="0" smtClean="0">
                <a:latin typeface="Arial" panose="020B0604020202020204" pitchFamily="34" charset="0"/>
                <a:cs typeface="Arial" panose="020B0604020202020204" pitchFamily="34" charset="0"/>
              </a:rPr>
              <a:t>.</a:t>
            </a:r>
          </a:p>
          <a:p>
            <a:pPr marL="457200" indent="-388938">
              <a:buFont typeface="+mj-lt"/>
              <a:buAutoNum type="arabicPeriod"/>
            </a:pPr>
            <a:endParaRPr lang="pt-PT" sz="800" dirty="0">
              <a:latin typeface="Arial" panose="020B0604020202020204" pitchFamily="34" charset="0"/>
              <a:cs typeface="Arial" panose="020B0604020202020204" pitchFamily="34" charset="0"/>
            </a:endParaRPr>
          </a:p>
          <a:p>
            <a:pPr marL="457200" indent="-388938">
              <a:buFont typeface="+mj-lt"/>
              <a:buAutoNum type="arabicPeriod"/>
            </a:pPr>
            <a:r>
              <a:rPr lang="pt-PT" sz="2400" b="1" dirty="0">
                <a:latin typeface="Arial" panose="020B0604020202020204" pitchFamily="34" charset="0"/>
                <a:cs typeface="Arial" panose="020B0604020202020204" pitchFamily="34" charset="0"/>
              </a:rPr>
              <a:t>Discutir</a:t>
            </a:r>
            <a:r>
              <a:rPr lang="pt-PT" sz="2400" dirty="0">
                <a:latin typeface="Arial" panose="020B0604020202020204" pitchFamily="34" charset="0"/>
                <a:cs typeface="Arial" panose="020B0604020202020204" pitchFamily="34" charset="0"/>
              </a:rPr>
              <a:t> assuntos atuais relativos à motivação</a:t>
            </a:r>
            <a:r>
              <a:rPr lang="pt-PT" sz="2400" dirty="0" smtClean="0">
                <a:latin typeface="Arial" panose="020B0604020202020204" pitchFamily="34" charset="0"/>
                <a:cs typeface="Arial" panose="020B0604020202020204" pitchFamily="34" charset="0"/>
              </a:rPr>
              <a:t>.</a:t>
            </a:r>
            <a:endParaRPr lang="pt-PT" sz="24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5" name="TextBox 4"/>
          <p:cNvSpPr txBox="1"/>
          <p:nvPr/>
        </p:nvSpPr>
        <p:spPr>
          <a:xfrm>
            <a:off x="8044869" y="6488668"/>
            <a:ext cx="1099131" cy="261610"/>
          </a:xfrm>
          <a:prstGeom prst="rect">
            <a:avLst/>
          </a:prstGeom>
          <a:noFill/>
        </p:spPr>
        <p:txBody>
          <a:bodyPr wrap="square" rtlCol="0">
            <a:spAutoFit/>
          </a:bodyPr>
          <a:lstStyle/>
          <a:p>
            <a:r>
              <a:rPr lang="en-US" sz="1100" dirty="0" smtClean="0"/>
              <a:t>16 - 2</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152400"/>
            <a:ext cx="7772400" cy="1143000"/>
          </a:xfrm>
        </p:spPr>
        <p:txBody>
          <a:bodyPr>
            <a:normAutofit fontScale="90000"/>
          </a:bodyPr>
          <a:lstStyle/>
          <a:p>
            <a:pPr algn="ctr"/>
            <a:r>
              <a:rPr lang="en-US" dirty="0" err="1" smtClean="0"/>
              <a:t>Desenho</a:t>
            </a:r>
            <a:r>
              <a:rPr lang="en-US" dirty="0" smtClean="0"/>
              <a:t> de </a:t>
            </a:r>
            <a:r>
              <a:rPr lang="en-US" dirty="0" err="1" smtClean="0"/>
              <a:t>funções</a:t>
            </a:r>
            <a:r>
              <a:rPr lang="en-US" dirty="0" smtClean="0"/>
              <a:t> </a:t>
            </a:r>
            <a:r>
              <a:rPr lang="en-US" dirty="0" err="1" smtClean="0"/>
              <a:t>motivadoras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49669" y="6611779"/>
            <a:ext cx="794331" cy="261610"/>
          </a:xfrm>
          <a:prstGeom prst="rect">
            <a:avLst/>
          </a:prstGeom>
          <a:noFill/>
        </p:spPr>
        <p:txBody>
          <a:bodyPr wrap="square" rtlCol="0">
            <a:spAutoFit/>
          </a:bodyPr>
          <a:lstStyle/>
          <a:p>
            <a:r>
              <a:rPr lang="en-US" sz="1100" dirty="0" smtClean="0"/>
              <a:t>16 - 20</a:t>
            </a:r>
            <a:endParaRPr lang="en-US" sz="1100" dirty="0"/>
          </a:p>
        </p:txBody>
      </p:sp>
      <p:sp>
        <p:nvSpPr>
          <p:cNvPr id="7" name="Rectangle 3"/>
          <p:cNvSpPr txBox="1">
            <a:spLocks/>
          </p:cNvSpPr>
          <p:nvPr/>
        </p:nvSpPr>
        <p:spPr bwMode="auto">
          <a:xfrm>
            <a:off x="457200" y="1524000"/>
            <a:ext cx="8229600" cy="4602163"/>
          </a:xfrm>
          <a:prstGeom prst="rect">
            <a:avLst/>
          </a:prstGeom>
          <a:noFill/>
          <a:ln w="9525">
            <a:noFill/>
            <a:miter lim="800000"/>
            <a:headEnd/>
            <a:tailEnd/>
          </a:ln>
        </p:spPr>
        <p:txBody>
          <a:bodyPr/>
          <a:lstStyle/>
          <a:p>
            <a:pPr algn="just" eaLnBrk="0" hangingPunct="0">
              <a:spcBef>
                <a:spcPct val="20000"/>
              </a:spcBef>
            </a:pPr>
            <a:r>
              <a:rPr lang="pt-PT" sz="2400" b="1" dirty="0" smtClean="0"/>
              <a:t>Desenho da função</a:t>
            </a:r>
          </a:p>
          <a:p>
            <a:pPr algn="just" eaLnBrk="0" hangingPunct="0">
              <a:spcBef>
                <a:spcPct val="20000"/>
              </a:spcBef>
            </a:pPr>
            <a:endParaRPr lang="pt-PT" sz="800" b="1" dirty="0"/>
          </a:p>
          <a:p>
            <a:pPr algn="just" eaLnBrk="0" hangingPunct="0">
              <a:spcBef>
                <a:spcPct val="20000"/>
              </a:spcBef>
            </a:pPr>
            <a:r>
              <a:rPr lang="pt-PT" sz="2400" dirty="0" smtClean="0"/>
              <a:t>A forma como as tarefas são combinadas para em conjunto formarem uma função.</a:t>
            </a:r>
          </a:p>
          <a:p>
            <a:pPr algn="just" eaLnBrk="0" hangingPunct="0">
              <a:spcBef>
                <a:spcPct val="20000"/>
              </a:spcBef>
            </a:pPr>
            <a:endParaRPr lang="pt-PT" sz="800" dirty="0" smtClean="0"/>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Âmbito da função –</a:t>
            </a:r>
            <a:r>
              <a:rPr lang="pt-PT" sz="2400" dirty="0" smtClean="0"/>
              <a:t> o número de diferentes tarefas requeridas pela função e a frequência com que se repetem.</a:t>
            </a:r>
          </a:p>
          <a:p>
            <a:pPr marL="342900" indent="-342900" algn="just" eaLnBrk="0" hangingPunct="0">
              <a:spcBef>
                <a:spcPct val="20000"/>
              </a:spcBef>
              <a:buFont typeface="Arial" charset="0"/>
              <a:buChar char="•"/>
            </a:pPr>
            <a:endParaRPr lang="pt-PT" sz="800" dirty="0" smtClean="0"/>
          </a:p>
          <a:p>
            <a:pPr marL="1065213" indent="-342900" algn="just" eaLnBrk="0" hangingPunct="0">
              <a:spcBef>
                <a:spcPct val="20000"/>
              </a:spcBef>
              <a:buFont typeface="Wingdings" panose="05000000000000000000" pitchFamily="2" charset="2"/>
              <a:buChar char="Ø"/>
            </a:pPr>
            <a:r>
              <a:rPr lang="pt-PT" sz="2400" b="1" dirty="0" smtClean="0"/>
              <a:t>Alargamento de funções –</a:t>
            </a:r>
            <a:r>
              <a:rPr lang="pt-PT" sz="2400" dirty="0" smtClean="0"/>
              <a:t> expansão horizontal da função que ocorre através de um aumento do seu âmbito.</a:t>
            </a:r>
            <a:endParaRPr lang="pt-PT"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553200"/>
            <a:ext cx="794331" cy="261610"/>
          </a:xfrm>
          <a:prstGeom prst="rect">
            <a:avLst/>
          </a:prstGeom>
          <a:noFill/>
        </p:spPr>
        <p:txBody>
          <a:bodyPr wrap="square" rtlCol="0">
            <a:spAutoFit/>
          </a:bodyPr>
          <a:lstStyle/>
          <a:p>
            <a:r>
              <a:rPr lang="en-US" sz="1100" dirty="0" smtClean="0"/>
              <a:t>16 - 21</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Desenho</a:t>
            </a:r>
            <a:r>
              <a:rPr lang="en-US" dirty="0" smtClean="0"/>
              <a:t> de </a:t>
            </a:r>
            <a:r>
              <a:rPr lang="en-US" dirty="0" err="1" smtClean="0"/>
              <a:t>funções</a:t>
            </a:r>
            <a:r>
              <a:rPr lang="en-US" dirty="0" smtClean="0"/>
              <a:t> </a:t>
            </a:r>
            <a:r>
              <a:rPr lang="en-US" dirty="0" err="1" smtClean="0"/>
              <a:t>motivadoras</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Profundidade da função – </a:t>
            </a:r>
            <a:r>
              <a:rPr lang="pt-PT" sz="2400" dirty="0" smtClean="0"/>
              <a:t>Nível de controlo que os empregados têm sobre o seu trabalho.</a:t>
            </a:r>
          </a:p>
          <a:p>
            <a:pPr marL="342900" indent="-342900" algn="just" eaLnBrk="0" hangingPunct="0">
              <a:spcBef>
                <a:spcPct val="20000"/>
              </a:spcBef>
              <a:buFont typeface="Arial" charset="0"/>
              <a:buChar char="•"/>
            </a:pPr>
            <a:endParaRPr lang="pt-PT" sz="800" dirty="0" smtClean="0"/>
          </a:p>
          <a:p>
            <a:pPr marL="1065213" indent="-342900" algn="just" eaLnBrk="0" hangingPunct="0">
              <a:spcBef>
                <a:spcPct val="20000"/>
              </a:spcBef>
              <a:buFont typeface="Wingdings" panose="05000000000000000000" pitchFamily="2" charset="2"/>
              <a:buChar char="Ø"/>
            </a:pPr>
            <a:r>
              <a:rPr lang="pt-PT" sz="2400" b="1" dirty="0"/>
              <a:t>Enriquecimento de funções –</a:t>
            </a:r>
            <a:r>
              <a:rPr lang="pt-PT" sz="2400" dirty="0"/>
              <a:t> expansão vertical da função, que ocorre através da adição de tarefas de planeamento e </a:t>
            </a:r>
            <a:r>
              <a:rPr lang="pt-PT" sz="2400" dirty="0" smtClean="0"/>
              <a:t>de avaliação </a:t>
            </a:r>
            <a:r>
              <a:rPr lang="pt-PT" sz="2400" dirty="0"/>
              <a:t>à mesma.</a:t>
            </a:r>
          </a:p>
          <a:p>
            <a:pPr marL="342900" indent="-342900" algn="just" eaLnBrk="0" hangingPunct="0">
              <a:spcBef>
                <a:spcPct val="20000"/>
              </a:spcBef>
              <a:buFont typeface="Arial" charset="0"/>
              <a:buChar char="•"/>
            </a:pPr>
            <a:endParaRPr lang="pt-PT"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553200"/>
            <a:ext cx="794331" cy="261610"/>
          </a:xfrm>
          <a:prstGeom prst="rect">
            <a:avLst/>
          </a:prstGeom>
          <a:noFill/>
        </p:spPr>
        <p:txBody>
          <a:bodyPr wrap="square" rtlCol="0">
            <a:spAutoFit/>
          </a:bodyPr>
          <a:lstStyle/>
          <a:p>
            <a:r>
              <a:rPr lang="en-US" sz="1100" dirty="0" smtClean="0"/>
              <a:t>16 - 21</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Desenho</a:t>
            </a:r>
            <a:r>
              <a:rPr lang="en-US" dirty="0" smtClean="0"/>
              <a:t> de </a:t>
            </a:r>
            <a:r>
              <a:rPr lang="en-US" dirty="0" err="1" smtClean="0"/>
              <a:t>funções</a:t>
            </a:r>
            <a:r>
              <a:rPr lang="en-US" dirty="0" smtClean="0"/>
              <a:t> </a:t>
            </a:r>
            <a:r>
              <a:rPr lang="en-US" dirty="0" err="1" smtClean="0"/>
              <a:t>motivadoras</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 modelo das características do trabalho</a:t>
            </a:r>
          </a:p>
          <a:p>
            <a:pPr algn="just" eaLnBrk="0" hangingPunct="0">
              <a:spcBef>
                <a:spcPct val="20000"/>
              </a:spcBef>
            </a:pPr>
            <a:endParaRPr lang="pt-PT" sz="800" dirty="0" smtClean="0"/>
          </a:p>
          <a:p>
            <a:pPr marL="352425" algn="just" eaLnBrk="0" hangingPunct="0">
              <a:spcBef>
                <a:spcPct val="20000"/>
              </a:spcBef>
            </a:pPr>
            <a:r>
              <a:rPr lang="pt-PT" sz="2400" dirty="0" smtClean="0"/>
              <a:t>Uma metodologia que permite analisar e desenhar funções que identifica: as 5 principais dimensões duma função, as suas inter-relações e os seus impactos nos resultados.</a:t>
            </a:r>
            <a:endParaRPr lang="pt-PT" sz="2400" dirty="0"/>
          </a:p>
        </p:txBody>
      </p:sp>
    </p:spTree>
    <p:extLst>
      <p:ext uri="{BB962C8B-B14F-4D97-AF65-F5344CB8AC3E}">
        <p14:creationId xmlns:p14="http://schemas.microsoft.com/office/powerpoint/2010/main" val="4129583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fontScale="90000"/>
          </a:bodyPr>
          <a:lstStyle/>
          <a:p>
            <a:pPr algn="ctr"/>
            <a:r>
              <a:rPr lang="en-US" dirty="0" smtClean="0"/>
              <a:t>Cinco </a:t>
            </a:r>
            <a:r>
              <a:rPr lang="en-US" dirty="0" err="1" smtClean="0"/>
              <a:t>principais</a:t>
            </a:r>
            <a:r>
              <a:rPr lang="en-US" dirty="0" smtClean="0"/>
              <a:t> </a:t>
            </a:r>
            <a:r>
              <a:rPr lang="en-US" dirty="0" err="1" smtClean="0"/>
              <a:t>dimensões</a:t>
            </a:r>
            <a:r>
              <a:rPr lang="en-US" dirty="0" smtClean="0"/>
              <a:t> de </a:t>
            </a:r>
            <a:r>
              <a:rPr lang="en-US" dirty="0" err="1" smtClean="0"/>
              <a:t>uma</a:t>
            </a:r>
            <a:r>
              <a:rPr lang="en-US" dirty="0" smtClean="0"/>
              <a:t> </a:t>
            </a:r>
            <a:r>
              <a:rPr lang="en-US" dirty="0" err="1" smtClean="0"/>
              <a:t>função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273469" y="6611779"/>
            <a:ext cx="870531" cy="261610"/>
          </a:xfrm>
          <a:prstGeom prst="rect">
            <a:avLst/>
          </a:prstGeom>
          <a:noFill/>
        </p:spPr>
        <p:txBody>
          <a:bodyPr wrap="square" rtlCol="0">
            <a:spAutoFit/>
          </a:bodyPr>
          <a:lstStyle/>
          <a:p>
            <a:r>
              <a:rPr lang="en-US" sz="1100" dirty="0" smtClean="0"/>
              <a:t>16 - 22</a:t>
            </a:r>
            <a:endParaRPr lang="en-US" sz="1100" dirty="0"/>
          </a:p>
        </p:txBody>
      </p:sp>
      <p:sp>
        <p:nvSpPr>
          <p:cNvPr id="7"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514350" indent="-514350" algn="just" eaLnBrk="0" hangingPunct="0">
              <a:spcBef>
                <a:spcPct val="20000"/>
              </a:spcBef>
              <a:buFontTx/>
              <a:buAutoNum type="arabicPeriod"/>
            </a:pPr>
            <a:r>
              <a:rPr lang="pt-PT" sz="2400" b="1" dirty="0" smtClean="0"/>
              <a:t>Variedade das competências necessárias</a:t>
            </a:r>
            <a:r>
              <a:rPr lang="pt-PT" sz="2400" dirty="0" smtClean="0"/>
              <a:t> – potencial que a função tem para a realização de diferentes atividades que requerem, do trabalhador, um variado número de competências e talentos.</a:t>
            </a:r>
          </a:p>
          <a:p>
            <a:pPr marL="514350" indent="-514350" algn="just" eaLnBrk="0" hangingPunct="0">
              <a:spcBef>
                <a:spcPct val="20000"/>
              </a:spcBef>
              <a:buFontTx/>
              <a:buAutoNum type="arabicPeriod"/>
            </a:pPr>
            <a:endParaRPr lang="pt-PT" sz="2400" dirty="0" smtClean="0"/>
          </a:p>
          <a:p>
            <a:pPr marL="514350" indent="-514350" algn="just" eaLnBrk="0" hangingPunct="0">
              <a:spcBef>
                <a:spcPct val="20000"/>
              </a:spcBef>
              <a:buFontTx/>
              <a:buAutoNum type="arabicPeriod"/>
            </a:pPr>
            <a:r>
              <a:rPr lang="pt-PT" sz="2400" b="1" dirty="0" smtClean="0"/>
              <a:t>Identificação com a tarefa</a:t>
            </a:r>
            <a:r>
              <a:rPr lang="pt-PT" sz="2400" dirty="0" smtClean="0"/>
              <a:t> – Até que ponto a tarefa requer a realização de algo completo e identificável.</a:t>
            </a:r>
            <a:endParaRPr lang="pt-PT"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1"/>
            <a:ext cx="8153400" cy="3733800"/>
          </a:xfrm>
        </p:spPr>
        <p:txBody>
          <a:bodyPr/>
          <a:lstStyle/>
          <a:p>
            <a:pPr marL="525780" indent="-457200">
              <a:buNone/>
            </a:pPr>
            <a:r>
              <a:rPr lang="en-US" dirty="0" smtClean="0"/>
              <a:t>.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425869" y="6611779"/>
            <a:ext cx="718131" cy="261610"/>
          </a:xfrm>
          <a:prstGeom prst="rect">
            <a:avLst/>
          </a:prstGeom>
          <a:noFill/>
        </p:spPr>
        <p:txBody>
          <a:bodyPr wrap="square" rtlCol="0">
            <a:spAutoFit/>
          </a:bodyPr>
          <a:lstStyle/>
          <a:p>
            <a:r>
              <a:rPr lang="en-US" sz="1100" dirty="0" smtClean="0"/>
              <a:t>16 - 23</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Cinco </a:t>
            </a:r>
            <a:r>
              <a:rPr lang="en-US" dirty="0" err="1" smtClean="0"/>
              <a:t>principais</a:t>
            </a:r>
            <a:r>
              <a:rPr lang="en-US" dirty="0" smtClean="0"/>
              <a:t> </a:t>
            </a:r>
            <a:r>
              <a:rPr lang="en-US" dirty="0" err="1" smtClean="0"/>
              <a:t>dimensões</a:t>
            </a:r>
            <a:r>
              <a:rPr lang="en-US" dirty="0" smtClean="0"/>
              <a:t> de </a:t>
            </a:r>
            <a:r>
              <a:rPr lang="en-US" dirty="0" err="1" smtClean="0"/>
              <a:t>uma</a:t>
            </a:r>
            <a:r>
              <a:rPr lang="en-US" dirty="0" smtClean="0"/>
              <a:t> </a:t>
            </a:r>
            <a:r>
              <a:rPr lang="en-US" dirty="0" err="1" smtClean="0"/>
              <a:t>função</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64574" y="2133600"/>
            <a:ext cx="8229600" cy="3992563"/>
          </a:xfrm>
          <a:prstGeom prst="rect">
            <a:avLst/>
          </a:prstGeom>
          <a:noFill/>
          <a:ln w="9525">
            <a:noFill/>
            <a:miter lim="800000"/>
            <a:headEnd/>
            <a:tailEnd/>
          </a:ln>
        </p:spPr>
        <p:txBody>
          <a:bodyPr/>
          <a:lstStyle/>
          <a:p>
            <a:pPr marL="514350" indent="-514350" algn="just" eaLnBrk="0" hangingPunct="0">
              <a:spcBef>
                <a:spcPct val="20000"/>
              </a:spcBef>
              <a:buFontTx/>
              <a:buAutoNum type="arabicPeriod" startAt="3"/>
            </a:pPr>
            <a:r>
              <a:rPr lang="pt-PT" sz="2400" b="1" dirty="0" smtClean="0"/>
              <a:t>Significância da tarefa –</a:t>
            </a:r>
            <a:r>
              <a:rPr lang="pt-PT" sz="2400" dirty="0" smtClean="0"/>
              <a:t> Que impacto tem a tarefa nas vidas, ou no trabalho, das outras pessoas? Mínimo? Substancial?</a:t>
            </a:r>
          </a:p>
          <a:p>
            <a:pPr marL="514350" indent="-514350" algn="just" eaLnBrk="0" hangingPunct="0">
              <a:spcBef>
                <a:spcPct val="20000"/>
              </a:spcBef>
              <a:buFontTx/>
              <a:buAutoNum type="arabicPeriod" startAt="3"/>
            </a:pPr>
            <a:endParaRPr lang="pt-PT" sz="800" dirty="0" smtClean="0"/>
          </a:p>
          <a:p>
            <a:pPr marL="514350" indent="-514350" algn="just" eaLnBrk="0" hangingPunct="0">
              <a:spcBef>
                <a:spcPct val="20000"/>
              </a:spcBef>
              <a:buFontTx/>
              <a:buAutoNum type="arabicPeriod" startAt="3"/>
            </a:pPr>
            <a:r>
              <a:rPr lang="pt-PT" sz="2400" b="1" dirty="0" smtClean="0"/>
              <a:t>Autonomia –</a:t>
            </a:r>
            <a:r>
              <a:rPr lang="pt-PT" sz="2400" dirty="0" smtClean="0"/>
              <a:t> Até que ponto a função confere a independência ao empregado para planear o seu trabalho e escolher os meios através dos quais irá tentar atingir os seus </a:t>
            </a:r>
            <a:r>
              <a:rPr lang="pt-PT" sz="2400" dirty="0" err="1" smtClean="0"/>
              <a:t>objectivos</a:t>
            </a:r>
            <a:r>
              <a:rPr lang="pt-PT" sz="2400" dirty="0" smtClean="0"/>
              <a:t>.</a:t>
            </a:r>
            <a:endParaRPr lang="pt-P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838200" cy="261610"/>
          </a:xfrm>
          <a:prstGeom prst="rect">
            <a:avLst/>
          </a:prstGeom>
          <a:noFill/>
        </p:spPr>
        <p:txBody>
          <a:bodyPr wrap="square" rtlCol="0">
            <a:spAutoFit/>
          </a:bodyPr>
          <a:lstStyle/>
          <a:p>
            <a:r>
              <a:rPr lang="en-US" sz="1100" dirty="0" smtClean="0"/>
              <a:t>16 - 24</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Cinco </a:t>
            </a:r>
            <a:r>
              <a:rPr lang="en-US" dirty="0" err="1" smtClean="0"/>
              <a:t>principais</a:t>
            </a:r>
            <a:r>
              <a:rPr lang="en-US" dirty="0" smtClean="0"/>
              <a:t> </a:t>
            </a:r>
            <a:r>
              <a:rPr lang="en-US" dirty="0" err="1" smtClean="0"/>
              <a:t>dimensões</a:t>
            </a:r>
            <a:r>
              <a:rPr lang="en-US" dirty="0" smtClean="0"/>
              <a:t> de </a:t>
            </a:r>
            <a:r>
              <a:rPr lang="en-US" dirty="0" err="1" smtClean="0"/>
              <a:t>uma</a:t>
            </a:r>
            <a:r>
              <a:rPr lang="en-US" dirty="0" smtClean="0"/>
              <a:t> </a:t>
            </a:r>
            <a:r>
              <a:rPr lang="en-US" dirty="0" err="1" smtClean="0"/>
              <a:t>função</a:t>
            </a:r>
            <a:r>
              <a:rPr lang="en-US" dirty="0" smtClean="0"/>
              <a:t> (Cont.)</a:t>
            </a:r>
            <a:endParaRPr lang="en-US" sz="3600" dirty="0" smtClean="0">
              <a:latin typeface="Calibri" pitchFamily="34" charset="0"/>
            </a:endParaRPr>
          </a:p>
        </p:txBody>
      </p:sp>
      <p:sp>
        <p:nvSpPr>
          <p:cNvPr id="8" name="Rectangle 3"/>
          <p:cNvSpPr txBox="1">
            <a:spLocks/>
          </p:cNvSpPr>
          <p:nvPr/>
        </p:nvSpPr>
        <p:spPr bwMode="auto">
          <a:xfrm>
            <a:off x="457200" y="2438400"/>
            <a:ext cx="8229600" cy="3687763"/>
          </a:xfrm>
          <a:prstGeom prst="rect">
            <a:avLst/>
          </a:prstGeom>
          <a:noFill/>
          <a:ln w="9525">
            <a:noFill/>
            <a:miter lim="800000"/>
            <a:headEnd/>
            <a:tailEnd/>
          </a:ln>
        </p:spPr>
        <p:txBody>
          <a:bodyPr/>
          <a:lstStyle/>
          <a:p>
            <a:pPr marL="514350" indent="-514350" algn="just" eaLnBrk="0" hangingPunct="0">
              <a:spcBef>
                <a:spcPct val="20000"/>
              </a:spcBef>
              <a:buFontTx/>
              <a:buAutoNum type="arabicPeriod" startAt="5"/>
            </a:pPr>
            <a:r>
              <a:rPr lang="pt-PT" sz="2400" b="1" dirty="0" smtClean="0"/>
              <a:t>Feedback</a:t>
            </a:r>
            <a:r>
              <a:rPr lang="pt-PT" sz="2400" dirty="0" smtClean="0"/>
              <a:t> – </a:t>
            </a:r>
            <a:r>
              <a:rPr lang="pt-PT" sz="2400" dirty="0"/>
              <a:t>N</a:t>
            </a:r>
            <a:r>
              <a:rPr lang="pt-PT" sz="2400" dirty="0" smtClean="0"/>
              <a:t>ível e a frequência da informação que o empregado recebe sobre a eficiência e eficácia da sua performance.</a:t>
            </a:r>
            <a:endParaRPr lang="pt-P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a:bodyPr>
          <a:lstStyle/>
          <a:p>
            <a:pPr algn="ctr"/>
            <a:r>
              <a:rPr lang="en-US" dirty="0" err="1" smtClean="0"/>
              <a:t>figura</a:t>
            </a:r>
            <a:r>
              <a:rPr lang="en-US" sz="3600" dirty="0" smtClean="0"/>
              <a:t> 16-6</a:t>
            </a:r>
            <a:r>
              <a:rPr lang="en-US" dirty="0"/>
              <a:t/>
            </a:r>
            <a:br>
              <a:rPr lang="en-US" dirty="0"/>
            </a:br>
            <a:r>
              <a:rPr lang="en-US" sz="2700" dirty="0" err="1" smtClean="0"/>
              <a:t>modelo</a:t>
            </a:r>
            <a:r>
              <a:rPr lang="en-US" sz="2700" dirty="0" smtClean="0"/>
              <a:t> das </a:t>
            </a:r>
            <a:r>
              <a:rPr lang="en-US" sz="2700" dirty="0" err="1" smtClean="0"/>
              <a:t>Características</a:t>
            </a:r>
            <a:r>
              <a:rPr lang="en-US" sz="2700" dirty="0" smtClean="0"/>
              <a:t> do </a:t>
            </a:r>
            <a:r>
              <a:rPr lang="en-US" sz="2700" dirty="0" err="1" smtClean="0"/>
              <a:t>trAbalho</a:t>
            </a:r>
            <a:endParaRPr lang="en-US" sz="2700" dirty="0" smtClean="0">
              <a:latin typeface="Calibri" pitchFamily="34" charset="0"/>
            </a:endParaRPr>
          </a:p>
        </p:txBody>
      </p:sp>
      <p:sp>
        <p:nvSpPr>
          <p:cNvPr id="4" name="Footer Placeholder 3"/>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641931" cy="261610"/>
          </a:xfrm>
          <a:prstGeom prst="rect">
            <a:avLst/>
          </a:prstGeom>
          <a:noFill/>
        </p:spPr>
        <p:txBody>
          <a:bodyPr wrap="square" rtlCol="0">
            <a:spAutoFit/>
          </a:bodyPr>
          <a:lstStyle/>
          <a:p>
            <a:r>
              <a:rPr lang="en-US" sz="1100" dirty="0" smtClean="0"/>
              <a:t>16 - 25</a:t>
            </a:r>
            <a:endParaRPr lang="en-US" sz="1100" dirty="0"/>
          </a:p>
        </p:txBody>
      </p:sp>
      <p:pic>
        <p:nvPicPr>
          <p:cNvPr id="2" name="Picture 1"/>
          <p:cNvPicPr>
            <a:picLocks noChangeAspect="1"/>
          </p:cNvPicPr>
          <p:nvPr/>
        </p:nvPicPr>
        <p:blipFill>
          <a:blip r:embed="rId3"/>
          <a:stretch>
            <a:fillRect/>
          </a:stretch>
        </p:blipFill>
        <p:spPr>
          <a:xfrm>
            <a:off x="-4011" y="1752600"/>
            <a:ext cx="9144000" cy="461772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3600" dirty="0" err="1" smtClean="0"/>
              <a:t>Abordagens</a:t>
            </a:r>
            <a:r>
              <a:rPr lang="en-US" sz="3600" dirty="0" smtClean="0"/>
              <a:t> do </a:t>
            </a:r>
            <a:r>
              <a:rPr lang="en-US" sz="3600" dirty="0" err="1" smtClean="0"/>
              <a:t>redesenho</a:t>
            </a:r>
            <a:r>
              <a:rPr lang="en-US" sz="3600" dirty="0" smtClean="0"/>
              <a:t> da </a:t>
            </a:r>
            <a:r>
              <a:rPr lang="en-US" sz="3600" dirty="0" err="1" smtClean="0"/>
              <a:t>função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838200" cy="261610"/>
          </a:xfrm>
          <a:prstGeom prst="rect">
            <a:avLst/>
          </a:prstGeom>
          <a:noFill/>
        </p:spPr>
        <p:txBody>
          <a:bodyPr wrap="square" rtlCol="0">
            <a:spAutoFit/>
          </a:bodyPr>
          <a:lstStyle/>
          <a:p>
            <a:r>
              <a:rPr lang="en-US" sz="1100" dirty="0" smtClean="0"/>
              <a:t>16 - 26</a:t>
            </a:r>
            <a:endParaRPr lang="en-US" sz="1100" dirty="0"/>
          </a:p>
        </p:txBody>
      </p:sp>
      <p:sp>
        <p:nvSpPr>
          <p:cNvPr id="7"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Perspetiva relacional do desenho da função – </a:t>
            </a:r>
            <a:r>
              <a:rPr lang="pt-PT" sz="2400" dirty="0" smtClean="0"/>
              <a:t>as tarefas e funções dos empregados estão cada vez mais dependentes de relações sociais e de interdependência entre pessoas, dentro e fora da organização.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Perspetiva </a:t>
            </a:r>
            <a:r>
              <a:rPr lang="pt-PT" sz="2400" b="1" dirty="0" err="1" smtClean="0"/>
              <a:t>proativa</a:t>
            </a:r>
            <a:r>
              <a:rPr lang="pt-PT" sz="2400" b="1" dirty="0" smtClean="0"/>
              <a:t> do desenho da função – </a:t>
            </a:r>
            <a:r>
              <a:rPr lang="pt-PT" sz="2400" dirty="0" smtClean="0"/>
              <a:t>abordagem em que os empregados tomam a iniciativa de mudar a forma como o seu trabalho é realizado.</a:t>
            </a:r>
            <a:endParaRPr lang="pt-P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7" name="TextBox 6"/>
          <p:cNvSpPr txBox="1"/>
          <p:nvPr/>
        </p:nvSpPr>
        <p:spPr>
          <a:xfrm>
            <a:off x="8273469" y="6611779"/>
            <a:ext cx="870531" cy="261610"/>
          </a:xfrm>
          <a:prstGeom prst="rect">
            <a:avLst/>
          </a:prstGeom>
          <a:noFill/>
        </p:spPr>
        <p:txBody>
          <a:bodyPr wrap="square" rtlCol="0">
            <a:spAutoFit/>
          </a:bodyPr>
          <a:lstStyle/>
          <a:p>
            <a:r>
              <a:rPr lang="en-US" sz="1100" dirty="0" smtClean="0"/>
              <a:t>16 - 27</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Abordagens</a:t>
            </a:r>
            <a:r>
              <a:rPr lang="en-US" sz="3600" dirty="0" smtClean="0"/>
              <a:t> do </a:t>
            </a:r>
            <a:r>
              <a:rPr lang="en-US" sz="3600" dirty="0" err="1" smtClean="0"/>
              <a:t>redesenho</a:t>
            </a:r>
            <a:r>
              <a:rPr lang="en-US" sz="3600" dirty="0" smtClean="0"/>
              <a:t> da </a:t>
            </a:r>
            <a:r>
              <a:rPr lang="en-US" sz="3600" dirty="0" err="1" smtClean="0"/>
              <a:t>função</a:t>
            </a:r>
            <a:r>
              <a:rPr lang="en-US" sz="3600" dirty="0" smtClean="0"/>
              <a:t> (cont.)</a:t>
            </a:r>
            <a:endParaRPr lang="en-US" sz="3600" dirty="0" smtClean="0">
              <a:latin typeface="Calibri" pitchFamily="34" charset="0"/>
            </a:endParaRPr>
          </a:p>
        </p:txBody>
      </p:sp>
      <p:sp>
        <p:nvSpPr>
          <p:cNvPr id="9" name="Rectangle 3"/>
          <p:cNvSpPr txBox="1">
            <a:spLocks/>
          </p:cNvSpPr>
          <p:nvPr/>
        </p:nvSpPr>
        <p:spPr bwMode="auto">
          <a:xfrm>
            <a:off x="457200" y="2667000"/>
            <a:ext cx="8229600" cy="3459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Praticas de trabalho de alto envolvimento </a:t>
            </a:r>
            <a:r>
              <a:rPr lang="pt-PT" sz="2400" dirty="0" smtClean="0"/>
              <a:t>–</a:t>
            </a:r>
            <a:r>
              <a:rPr lang="pt-PT" sz="2400" b="1" dirty="0" smtClean="0"/>
              <a:t> </a:t>
            </a:r>
            <a:r>
              <a:rPr lang="pt-PT" sz="2400" dirty="0" smtClean="0"/>
              <a:t>desenhadas para estimular um maior contributo e comprometimento por parte dos colaboradores.</a:t>
            </a:r>
            <a:endParaRPr lang="pt-P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algn="ctr"/>
            <a:r>
              <a:rPr lang="en-US" dirty="0" err="1" smtClean="0"/>
              <a:t>Teoria</a:t>
            </a:r>
            <a:r>
              <a:rPr lang="en-US" dirty="0" smtClean="0"/>
              <a:t> da </a:t>
            </a:r>
            <a:r>
              <a:rPr lang="en-US" dirty="0" err="1" smtClean="0"/>
              <a:t>equidade</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838200" cy="261610"/>
          </a:xfrm>
          <a:prstGeom prst="rect">
            <a:avLst/>
          </a:prstGeom>
          <a:noFill/>
        </p:spPr>
        <p:txBody>
          <a:bodyPr wrap="square" rtlCol="0">
            <a:spAutoFit/>
          </a:bodyPr>
          <a:lstStyle/>
          <a:p>
            <a:r>
              <a:rPr lang="en-US" sz="1100" dirty="0" smtClean="0"/>
              <a:t>16 - 28</a:t>
            </a:r>
            <a:endParaRPr lang="en-US" sz="1100" dirty="0"/>
          </a:p>
        </p:txBody>
      </p:sp>
      <p:sp>
        <p:nvSpPr>
          <p:cNvPr id="8" name="Rectangle 3"/>
          <p:cNvSpPr txBox="1">
            <a:spLocks/>
          </p:cNvSpPr>
          <p:nvPr/>
        </p:nvSpPr>
        <p:spPr bwMode="auto">
          <a:xfrm>
            <a:off x="457200" y="1752600"/>
            <a:ext cx="8229600" cy="4373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da Equidade </a:t>
            </a:r>
            <a:r>
              <a:rPr lang="pt-PT" sz="2400" dirty="0" smtClean="0"/>
              <a:t>– a teoria de que um empregado compara o seu rácio de </a:t>
            </a:r>
            <a:r>
              <a:rPr lang="pt-PT" sz="2400" i="1" dirty="0" smtClean="0"/>
              <a:t>input-output</a:t>
            </a:r>
            <a:r>
              <a:rPr lang="pt-PT" sz="2400" dirty="0" smtClean="0"/>
              <a:t> (</a:t>
            </a:r>
            <a:r>
              <a:rPr lang="pt-PT" sz="2400" i="1" dirty="0" smtClean="0"/>
              <a:t>i.e. </a:t>
            </a:r>
            <a:r>
              <a:rPr lang="pt-PT" sz="2400" dirty="0" smtClean="0"/>
              <a:t>quantidade e qualidade do trabalho vs. retribuição) com o dos seus pares (ou outras pessoas relevantes).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Referentes – </a:t>
            </a:r>
            <a:r>
              <a:rPr lang="pt-PT" sz="2400" dirty="0" smtClean="0"/>
              <a:t>pessoas, sistemas (</a:t>
            </a:r>
            <a:r>
              <a:rPr lang="pt-PT" sz="2400" i="1" dirty="0" smtClean="0"/>
              <a:t>e.g</a:t>
            </a:r>
            <a:r>
              <a:rPr lang="pt-PT" sz="2400" dirty="0" smtClean="0"/>
              <a:t>. políticas salariais) ou individualidade (ex.: experiências e conhecimentos únicos, considerados valiosos) que servem para os indivíduos se compararem e avaliarem a equidade.</a:t>
            </a:r>
          </a:p>
          <a:p>
            <a:pPr marL="342900" indent="-342900" algn="just" eaLnBrk="0" hangingPunct="0">
              <a:spcBef>
                <a:spcPct val="20000"/>
              </a:spcBef>
              <a:buFont typeface="Arial" charset="0"/>
              <a:buChar char="•"/>
            </a:pPr>
            <a:endParaRPr lang="pt-PT" sz="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23900" y="83662"/>
            <a:ext cx="7772400" cy="1143000"/>
          </a:xfrm>
        </p:spPr>
        <p:txBody>
          <a:bodyPr/>
          <a:lstStyle/>
          <a:p>
            <a:pPr algn="ctr"/>
            <a:r>
              <a:rPr lang="en-US" dirty="0" smtClean="0"/>
              <a:t>O que é a</a:t>
            </a:r>
            <a:r>
              <a:rPr lang="en-US" sz="3600" dirty="0" smtClean="0"/>
              <a:t> </a:t>
            </a:r>
            <a:r>
              <a:rPr lang="en-US" sz="3600" dirty="0" err="1" smtClean="0"/>
              <a:t>Motivação</a:t>
            </a:r>
            <a:r>
              <a:rPr lang="en-US" sz="3600" dirty="0" smtClean="0"/>
              <a:t>?</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077200" y="6553200"/>
            <a:ext cx="838200" cy="261610"/>
          </a:xfrm>
          <a:prstGeom prst="rect">
            <a:avLst/>
          </a:prstGeom>
          <a:noFill/>
        </p:spPr>
        <p:txBody>
          <a:bodyPr wrap="square" rtlCol="0">
            <a:spAutoFit/>
          </a:bodyPr>
          <a:lstStyle/>
          <a:p>
            <a:r>
              <a:rPr lang="en-US" sz="1100" dirty="0" smtClean="0"/>
              <a:t>16 - 3</a:t>
            </a:r>
            <a:endParaRPr lang="en-US" sz="1100" dirty="0"/>
          </a:p>
        </p:txBody>
      </p:sp>
      <p:sp>
        <p:nvSpPr>
          <p:cNvPr id="8" name="Rectangle 3"/>
          <p:cNvSpPr txBox="1">
            <a:spLocks/>
          </p:cNvSpPr>
          <p:nvPr/>
        </p:nvSpPr>
        <p:spPr bwMode="auto">
          <a:xfrm>
            <a:off x="457200" y="1828800"/>
            <a:ext cx="8229600" cy="4495800"/>
          </a:xfrm>
          <a:prstGeom prst="rect">
            <a:avLst/>
          </a:prstGeom>
          <a:noFill/>
          <a:ln w="9525">
            <a:noFill/>
            <a:miter lim="800000"/>
            <a:headEnd/>
            <a:tailEnd/>
          </a:ln>
        </p:spPr>
        <p:txBody>
          <a:bodyPr/>
          <a:lstStyle/>
          <a:p>
            <a:pPr lvl="1" algn="just" eaLnBrk="1" hangingPunct="1">
              <a:spcBef>
                <a:spcPct val="40000"/>
              </a:spcBef>
              <a:defRPr/>
            </a:pPr>
            <a:r>
              <a:rPr lang="pt-PT" sz="2400" b="1" dirty="0" smtClean="0"/>
              <a:t>Motivação - </a:t>
            </a:r>
            <a:r>
              <a:rPr lang="pt-PT" sz="2400" dirty="0" smtClean="0"/>
              <a:t>É o processo pelo qual os esforços pessoais são energizados, dirigidos e sustentados em direção a  um objetivo que se pretende alcançar.</a:t>
            </a:r>
          </a:p>
          <a:p>
            <a:pPr lvl="1" algn="just" eaLnBrk="1" hangingPunct="1">
              <a:spcBef>
                <a:spcPct val="40000"/>
              </a:spcBef>
              <a:defRPr/>
            </a:pPr>
            <a:endParaRPr lang="pt-PT" sz="800" dirty="0" smtClean="0"/>
          </a:p>
          <a:p>
            <a:pPr lvl="2" algn="just" eaLnBrk="1" hangingPunct="1">
              <a:spcBef>
                <a:spcPct val="40000"/>
              </a:spcBef>
              <a:defRPr/>
            </a:pPr>
            <a:r>
              <a:rPr lang="pt-PT" sz="2400" b="1" dirty="0" smtClean="0"/>
              <a:t>Energia:</a:t>
            </a:r>
            <a:r>
              <a:rPr lang="pt-PT" sz="2400" dirty="0" smtClean="0"/>
              <a:t> uma medida de intensidade.</a:t>
            </a:r>
          </a:p>
          <a:p>
            <a:pPr lvl="2" algn="just" eaLnBrk="1" hangingPunct="1">
              <a:spcBef>
                <a:spcPct val="40000"/>
              </a:spcBef>
              <a:defRPr/>
            </a:pPr>
            <a:endParaRPr lang="pt-PT" sz="800" dirty="0" smtClean="0"/>
          </a:p>
          <a:p>
            <a:pPr lvl="2" algn="just" eaLnBrk="1" hangingPunct="1">
              <a:spcBef>
                <a:spcPct val="40000"/>
              </a:spcBef>
              <a:defRPr/>
            </a:pPr>
            <a:r>
              <a:rPr lang="pt-PT" sz="2400" b="1" dirty="0" smtClean="0"/>
              <a:t>Direção:</a:t>
            </a:r>
            <a:r>
              <a:rPr lang="pt-PT" sz="2400" dirty="0" smtClean="0"/>
              <a:t> relativamente às metas organizacionais.</a:t>
            </a:r>
          </a:p>
          <a:p>
            <a:pPr lvl="2" algn="just" eaLnBrk="1" hangingPunct="1">
              <a:spcBef>
                <a:spcPct val="40000"/>
              </a:spcBef>
              <a:defRPr/>
            </a:pPr>
            <a:endParaRPr lang="pt-PT" sz="800" dirty="0" smtClean="0"/>
          </a:p>
          <a:p>
            <a:pPr lvl="2" algn="just" eaLnBrk="1" hangingPunct="1">
              <a:spcBef>
                <a:spcPct val="40000"/>
              </a:spcBef>
              <a:defRPr/>
            </a:pPr>
            <a:r>
              <a:rPr lang="pt-PT" sz="2400" b="1" dirty="0" smtClean="0"/>
              <a:t>Persistência:</a:t>
            </a:r>
            <a:r>
              <a:rPr lang="pt-PT" sz="2400" dirty="0" smtClean="0"/>
              <a:t> manutenção do esforço para alcançar os </a:t>
            </a:r>
            <a:r>
              <a:rPr lang="pt-PT" sz="2400" dirty="0" err="1" smtClean="0"/>
              <a:t>objetivos</a:t>
            </a:r>
            <a:r>
              <a:rPr lang="pt-PT" sz="2400" dirty="0" smtClean="0"/>
              <a:t>, apesar das dificuldades.</a:t>
            </a:r>
            <a:endParaRPr lang="pt-P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305800" y="6627168"/>
            <a:ext cx="838200" cy="261610"/>
          </a:xfrm>
          <a:prstGeom prst="rect">
            <a:avLst/>
          </a:prstGeom>
          <a:noFill/>
        </p:spPr>
        <p:txBody>
          <a:bodyPr wrap="square" rtlCol="0">
            <a:spAutoFit/>
          </a:bodyPr>
          <a:lstStyle/>
          <a:p>
            <a:r>
              <a:rPr lang="en-US" sz="1100" dirty="0" smtClean="0"/>
              <a:t>16 - 29</a:t>
            </a:r>
            <a:endParaRPr lang="en-US" sz="1100" dirty="0"/>
          </a:p>
        </p:txBody>
      </p:sp>
      <p:sp>
        <p:nvSpPr>
          <p:cNvPr id="7" name="Rectangle 2"/>
          <p:cNvSpPr>
            <a:spLocks noGrp="1" noChangeArrowheads="1"/>
          </p:cNvSpPr>
          <p:nvPr>
            <p:ph type="title"/>
          </p:nvPr>
        </p:nvSpPr>
        <p:spPr>
          <a:xfrm>
            <a:off x="685800" y="274638"/>
            <a:ext cx="7772400" cy="1143000"/>
          </a:xfrm>
        </p:spPr>
        <p:txBody>
          <a:bodyPr/>
          <a:lstStyle/>
          <a:p>
            <a:pPr algn="ctr"/>
            <a:r>
              <a:rPr lang="en-US" dirty="0" err="1" smtClean="0"/>
              <a:t>Teoria</a:t>
            </a:r>
            <a:r>
              <a:rPr lang="en-US" dirty="0" smtClean="0"/>
              <a:t> da </a:t>
            </a:r>
            <a:r>
              <a:rPr lang="en-US" dirty="0" err="1" smtClean="0"/>
              <a:t>equidade</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2400" b="1" dirty="0" smtClean="0"/>
          </a:p>
          <a:p>
            <a:pPr marL="342900" indent="-342900" algn="just" eaLnBrk="0" hangingPunct="0">
              <a:spcBef>
                <a:spcPct val="20000"/>
              </a:spcBef>
              <a:buFont typeface="Arial" charset="0"/>
              <a:buChar char="•"/>
            </a:pPr>
            <a:r>
              <a:rPr lang="pt-PT" sz="2400" b="1" dirty="0"/>
              <a:t>Justiça </a:t>
            </a:r>
            <a:r>
              <a:rPr lang="pt-PT" sz="2400" b="1" dirty="0" smtClean="0"/>
              <a:t>distributiva </a:t>
            </a:r>
            <a:r>
              <a:rPr lang="pt-PT" sz="2400" b="1" dirty="0"/>
              <a:t>– </a:t>
            </a:r>
            <a:r>
              <a:rPr lang="pt-PT" sz="2400" dirty="0"/>
              <a:t>perceção da justiça da distribuição das recompensas entre indivíduos</a:t>
            </a:r>
            <a:r>
              <a:rPr lang="pt-PT" sz="2400" dirty="0" smtClean="0"/>
              <a:t>.</a:t>
            </a:r>
          </a:p>
          <a:p>
            <a:pPr marL="342900" indent="-342900" algn="just" eaLnBrk="0" hangingPunct="0">
              <a:spcBef>
                <a:spcPct val="20000"/>
              </a:spcBef>
              <a:buFont typeface="Arial" charset="0"/>
              <a:buChar char="•"/>
            </a:pPr>
            <a:endParaRPr lang="pt-PT" sz="2400" dirty="0"/>
          </a:p>
          <a:p>
            <a:pPr marL="342900" indent="-342900" algn="just" eaLnBrk="0" hangingPunct="0">
              <a:spcBef>
                <a:spcPct val="20000"/>
              </a:spcBef>
              <a:buFont typeface="Arial" charset="0"/>
              <a:buChar char="•"/>
            </a:pPr>
            <a:r>
              <a:rPr lang="pt-PT" sz="2400" b="1" dirty="0" smtClean="0"/>
              <a:t>Justiça de procedimentos - </a:t>
            </a:r>
            <a:r>
              <a:rPr lang="pt-PT" sz="2400" dirty="0" smtClean="0"/>
              <a:t>perceção da justiça do processo utilizado para determinar a distribuição das recompensas.</a:t>
            </a:r>
            <a:endParaRPr lang="pt-P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16-7</a:t>
            </a:r>
            <a:br>
              <a:rPr lang="en-US" sz="3600" dirty="0" smtClean="0"/>
            </a:br>
            <a:r>
              <a:rPr lang="en-US" sz="3600" dirty="0" smtClean="0"/>
              <a:t> </a:t>
            </a:r>
            <a:r>
              <a:rPr lang="en-US" dirty="0" err="1" smtClean="0"/>
              <a:t>teoria</a:t>
            </a:r>
            <a:r>
              <a:rPr lang="en-US" dirty="0" smtClean="0"/>
              <a:t> da </a:t>
            </a:r>
            <a:r>
              <a:rPr lang="en-US" dirty="0" err="1" smtClean="0"/>
              <a:t>equidade</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7" name="TextBox 6"/>
          <p:cNvSpPr txBox="1"/>
          <p:nvPr/>
        </p:nvSpPr>
        <p:spPr>
          <a:xfrm>
            <a:off x="8197269" y="6611779"/>
            <a:ext cx="946731" cy="246221"/>
          </a:xfrm>
          <a:prstGeom prst="rect">
            <a:avLst/>
          </a:prstGeom>
          <a:noFill/>
        </p:spPr>
        <p:txBody>
          <a:bodyPr wrap="square" rtlCol="0">
            <a:spAutoFit/>
          </a:bodyPr>
          <a:lstStyle/>
          <a:p>
            <a:r>
              <a:rPr lang="en-US" sz="1000" dirty="0" smtClean="0"/>
              <a:t>16 - 30</a:t>
            </a:r>
            <a:endParaRPr lang="en-US" sz="1000" dirty="0"/>
          </a:p>
        </p:txBody>
      </p:sp>
      <p:pic>
        <p:nvPicPr>
          <p:cNvPr id="3" name="Picture 2"/>
          <p:cNvPicPr>
            <a:picLocks noChangeAspect="1"/>
          </p:cNvPicPr>
          <p:nvPr/>
        </p:nvPicPr>
        <p:blipFill>
          <a:blip r:embed="rId3"/>
          <a:stretch>
            <a:fillRect/>
          </a:stretch>
        </p:blipFill>
        <p:spPr>
          <a:xfrm>
            <a:off x="-8020" y="1688432"/>
            <a:ext cx="9144000" cy="448356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algn="ctr"/>
            <a:r>
              <a:rPr lang="en-US" dirty="0" err="1" smtClean="0"/>
              <a:t>Teoria</a:t>
            </a:r>
            <a:r>
              <a:rPr lang="en-US" dirty="0" smtClean="0"/>
              <a:t> das </a:t>
            </a:r>
            <a:r>
              <a:rPr lang="en-US" dirty="0" err="1" smtClean="0"/>
              <a:t>expectativas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611779"/>
            <a:ext cx="794331" cy="261610"/>
          </a:xfrm>
          <a:prstGeom prst="rect">
            <a:avLst/>
          </a:prstGeom>
          <a:noFill/>
        </p:spPr>
        <p:txBody>
          <a:bodyPr wrap="square" rtlCol="0">
            <a:spAutoFit/>
          </a:bodyPr>
          <a:lstStyle/>
          <a:p>
            <a:r>
              <a:rPr lang="en-US" sz="1100" dirty="0" smtClean="0"/>
              <a:t>16 - 31</a:t>
            </a:r>
            <a:endParaRPr lang="en-US" sz="1100" dirty="0"/>
          </a:p>
        </p:txBody>
      </p:sp>
      <p:sp>
        <p:nvSpPr>
          <p:cNvPr id="8" name="Rectangle 3"/>
          <p:cNvSpPr txBox="1">
            <a:spLocks/>
          </p:cNvSpPr>
          <p:nvPr/>
        </p:nvSpPr>
        <p:spPr bwMode="auto">
          <a:xfrm>
            <a:off x="457200" y="2590800"/>
            <a:ext cx="8229600" cy="3459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das Expectativas</a:t>
            </a:r>
          </a:p>
          <a:p>
            <a:pPr marL="342900" indent="-342900" algn="just" eaLnBrk="0" hangingPunct="0">
              <a:spcBef>
                <a:spcPct val="20000"/>
              </a:spcBef>
              <a:buFont typeface="Arial" charset="0"/>
              <a:buChar char="•"/>
            </a:pPr>
            <a:endParaRPr lang="pt-PT" sz="800" b="1" dirty="0"/>
          </a:p>
          <a:p>
            <a:pPr marL="352425" algn="just" eaLnBrk="0" hangingPunct="0">
              <a:spcBef>
                <a:spcPct val="20000"/>
              </a:spcBef>
            </a:pPr>
            <a:r>
              <a:rPr lang="pt-PT" sz="2400" dirty="0" smtClean="0"/>
              <a:t>Os indivíduos tendem a </a:t>
            </a:r>
            <a:r>
              <a:rPr lang="pt-PT" sz="2400" dirty="0" err="1" smtClean="0"/>
              <a:t>atuar</a:t>
            </a:r>
            <a:r>
              <a:rPr lang="pt-PT" sz="2400" dirty="0" smtClean="0"/>
              <a:t> duma certa forma, em função de esperarem que os atos sejam seguidos de um determinado resultado, que é atrativo para o indivíduo.</a:t>
            </a:r>
            <a:endParaRPr lang="pt-P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197269" y="6611779"/>
            <a:ext cx="946731" cy="261610"/>
          </a:xfrm>
          <a:prstGeom prst="rect">
            <a:avLst/>
          </a:prstGeom>
          <a:noFill/>
        </p:spPr>
        <p:txBody>
          <a:bodyPr wrap="square" rtlCol="0">
            <a:spAutoFit/>
          </a:bodyPr>
          <a:lstStyle/>
          <a:p>
            <a:r>
              <a:rPr lang="en-US" sz="1100" dirty="0" smtClean="0"/>
              <a:t>16 - 32</a:t>
            </a:r>
            <a:endParaRPr lang="en-US" sz="1100" dirty="0"/>
          </a:p>
        </p:txBody>
      </p:sp>
      <p:sp>
        <p:nvSpPr>
          <p:cNvPr id="8" name="Rectangle 2"/>
          <p:cNvSpPr>
            <a:spLocks noGrp="1" noChangeArrowheads="1"/>
          </p:cNvSpPr>
          <p:nvPr>
            <p:ph type="title"/>
          </p:nvPr>
        </p:nvSpPr>
        <p:spPr>
          <a:xfrm>
            <a:off x="685800" y="20053"/>
            <a:ext cx="7772400" cy="1143000"/>
          </a:xfrm>
        </p:spPr>
        <p:txBody>
          <a:bodyPr/>
          <a:lstStyle/>
          <a:p>
            <a:pPr algn="ctr"/>
            <a:r>
              <a:rPr lang="en-US" dirty="0" err="1" smtClean="0"/>
              <a:t>Teoria</a:t>
            </a:r>
            <a:r>
              <a:rPr lang="en-US" dirty="0" smtClean="0"/>
              <a:t> das </a:t>
            </a:r>
            <a:r>
              <a:rPr lang="en-US" dirty="0" err="1" smtClean="0"/>
              <a:t>expectativas</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1371600"/>
            <a:ext cx="8229600" cy="4678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Relações presentes na Teoria das Expectativas</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000" b="1" dirty="0" smtClean="0"/>
              <a:t>Expectativa</a:t>
            </a:r>
            <a:r>
              <a:rPr lang="pt-PT" sz="2000" dirty="0" smtClean="0"/>
              <a:t> (ligação esforço-performance)</a:t>
            </a:r>
          </a:p>
          <a:p>
            <a:pPr marL="1143000" lvl="2" indent="-228600" algn="just" eaLnBrk="0" hangingPunct="0">
              <a:spcBef>
                <a:spcPct val="20000"/>
              </a:spcBef>
              <a:buFont typeface="Arial" charset="0"/>
              <a:buChar char="•"/>
            </a:pPr>
            <a:r>
              <a:rPr lang="pt-PT" sz="2000" dirty="0" smtClean="0"/>
              <a:t>Perceção de probabilidade de ocorrência de uma determinado </a:t>
            </a:r>
            <a:r>
              <a:rPr lang="pt-PT" sz="2000" u="sng" dirty="0" smtClean="0"/>
              <a:t>desempenho em função do esforço</a:t>
            </a:r>
            <a:r>
              <a:rPr lang="pt-PT" sz="2000" dirty="0" smtClean="0"/>
              <a:t> do indivíduo.</a:t>
            </a:r>
          </a:p>
          <a:p>
            <a:pPr marL="742950" lvl="1" indent="-285750" algn="just" eaLnBrk="0" hangingPunct="0">
              <a:spcBef>
                <a:spcPct val="20000"/>
              </a:spcBef>
              <a:buFont typeface="Arial" charset="0"/>
              <a:buChar char="–"/>
            </a:pPr>
            <a:r>
              <a:rPr lang="pt-PT" sz="2000" b="1" dirty="0" err="1" smtClean="0"/>
              <a:t>Instrumentalidade</a:t>
            </a:r>
            <a:endParaRPr lang="pt-PT" sz="2000" b="1" dirty="0" smtClean="0"/>
          </a:p>
          <a:p>
            <a:pPr marL="1143000" lvl="2" indent="-228600" algn="just" eaLnBrk="0" hangingPunct="0">
              <a:spcBef>
                <a:spcPct val="20000"/>
              </a:spcBef>
              <a:buFont typeface="Arial" charset="0"/>
              <a:buChar char="•"/>
            </a:pPr>
            <a:r>
              <a:rPr lang="pt-PT" sz="2000" dirty="0" smtClean="0"/>
              <a:t>Perceção de que um determinado nível de </a:t>
            </a:r>
            <a:r>
              <a:rPr lang="pt-PT" sz="2000" u="sng" dirty="0" smtClean="0"/>
              <a:t>desempenho resultará</a:t>
            </a:r>
            <a:r>
              <a:rPr lang="pt-PT" sz="2000" dirty="0" smtClean="0"/>
              <a:t> na obtenção de </a:t>
            </a:r>
            <a:r>
              <a:rPr lang="pt-PT" sz="2000" u="sng" dirty="0" smtClean="0"/>
              <a:t>um determinado resultado</a:t>
            </a:r>
            <a:r>
              <a:rPr lang="pt-PT" sz="2000" dirty="0" smtClean="0"/>
              <a:t> (i.e. recompensa).</a:t>
            </a:r>
          </a:p>
          <a:p>
            <a:pPr marL="742950" lvl="1" indent="-285750" algn="just" eaLnBrk="0" hangingPunct="0">
              <a:spcBef>
                <a:spcPct val="20000"/>
              </a:spcBef>
              <a:buFont typeface="Arial" charset="0"/>
              <a:buChar char="–"/>
            </a:pPr>
            <a:r>
              <a:rPr lang="pt-PT" sz="2000" b="1" dirty="0" smtClean="0"/>
              <a:t>Valência</a:t>
            </a:r>
          </a:p>
          <a:p>
            <a:pPr marL="1143000" lvl="2" indent="-228600" algn="just" eaLnBrk="0" hangingPunct="0">
              <a:spcBef>
                <a:spcPct val="20000"/>
              </a:spcBef>
              <a:buFont typeface="Arial" charset="0"/>
              <a:buChar char="•"/>
            </a:pPr>
            <a:r>
              <a:rPr lang="pt-PT" sz="2000" dirty="0" smtClean="0"/>
              <a:t>O nível de </a:t>
            </a:r>
            <a:r>
              <a:rPr lang="pt-PT" sz="2000" u="sng" dirty="0" smtClean="0"/>
              <a:t>atratividade/importância que determinado resultado</a:t>
            </a:r>
            <a:r>
              <a:rPr lang="pt-PT" sz="2000" dirty="0" smtClean="0"/>
              <a:t> tem para o indivíduo.</a:t>
            </a:r>
          </a:p>
          <a:p>
            <a:pPr marL="742950" lvl="1" indent="-285750" algn="just" eaLnBrk="0" hangingPunct="0">
              <a:spcBef>
                <a:spcPct val="20000"/>
              </a:spcBef>
              <a:buFont typeface="Arial" charset="0"/>
              <a:buChar char="–"/>
            </a:pPr>
            <a:endParaRPr lang="pt-PT"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16-8</a:t>
            </a:r>
            <a:br>
              <a:rPr lang="en-US" sz="3600" dirty="0" smtClean="0"/>
            </a:br>
            <a:r>
              <a:rPr lang="en-US" sz="3600" dirty="0" smtClean="0"/>
              <a:t> </a:t>
            </a:r>
            <a:r>
              <a:rPr lang="en-US" sz="3600" dirty="0" err="1" smtClean="0"/>
              <a:t>teoria</a:t>
            </a:r>
            <a:r>
              <a:rPr lang="en-US" sz="3600" dirty="0" smtClean="0"/>
              <a:t> das </a:t>
            </a:r>
            <a:r>
              <a:rPr lang="en-US" sz="3600" dirty="0" err="1" smtClean="0"/>
              <a:t>expectativas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077200" y="6611779"/>
            <a:ext cx="1066800" cy="261610"/>
          </a:xfrm>
          <a:prstGeom prst="rect">
            <a:avLst/>
          </a:prstGeom>
          <a:noFill/>
        </p:spPr>
        <p:txBody>
          <a:bodyPr wrap="square" rtlCol="0">
            <a:spAutoFit/>
          </a:bodyPr>
          <a:lstStyle/>
          <a:p>
            <a:r>
              <a:rPr lang="en-US" sz="1100" dirty="0" smtClean="0"/>
              <a:t>16 - 33</a:t>
            </a:r>
            <a:endParaRPr lang="en-US" sz="1100" dirty="0"/>
          </a:p>
        </p:txBody>
      </p:sp>
      <p:pic>
        <p:nvPicPr>
          <p:cNvPr id="2" name="Picture 1"/>
          <p:cNvPicPr>
            <a:picLocks noChangeAspect="1"/>
          </p:cNvPicPr>
          <p:nvPr/>
        </p:nvPicPr>
        <p:blipFill>
          <a:blip r:embed="rId3"/>
          <a:stretch>
            <a:fillRect/>
          </a:stretch>
        </p:blipFill>
        <p:spPr>
          <a:xfrm>
            <a:off x="0" y="1955800"/>
            <a:ext cx="9144000" cy="292164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152400" y="32084"/>
            <a:ext cx="8839200" cy="1143000"/>
          </a:xfrm>
        </p:spPr>
        <p:txBody>
          <a:bodyPr>
            <a:normAutofit fontScale="90000"/>
          </a:bodyPr>
          <a:lstStyle/>
          <a:p>
            <a:pPr algn="ctr"/>
            <a:r>
              <a:rPr lang="en-US" dirty="0" err="1" smtClean="0"/>
              <a:t>figura</a:t>
            </a:r>
            <a:r>
              <a:rPr lang="en-US" sz="3600" dirty="0" smtClean="0"/>
              <a:t> 16-9</a:t>
            </a:r>
            <a:br>
              <a:rPr lang="en-US" sz="3600" dirty="0" smtClean="0"/>
            </a:br>
            <a:r>
              <a:rPr lang="en-US" sz="2600" dirty="0" smtClean="0"/>
              <a:t> </a:t>
            </a:r>
            <a:r>
              <a:rPr lang="en-US" sz="2600" dirty="0" err="1" smtClean="0"/>
              <a:t>Integração</a:t>
            </a:r>
            <a:r>
              <a:rPr lang="en-US" sz="2600" dirty="0" smtClean="0"/>
              <a:t> das </a:t>
            </a:r>
            <a:r>
              <a:rPr lang="en-US" sz="2600" dirty="0" err="1" smtClean="0"/>
              <a:t>teorias</a:t>
            </a:r>
            <a:r>
              <a:rPr lang="en-US" sz="2600" dirty="0" smtClean="0"/>
              <a:t> </a:t>
            </a:r>
            <a:r>
              <a:rPr lang="en-US" sz="2600" dirty="0" err="1" smtClean="0"/>
              <a:t>contemporâneas</a:t>
            </a:r>
            <a:r>
              <a:rPr lang="en-US" sz="2600" dirty="0" smtClean="0"/>
              <a:t> de </a:t>
            </a:r>
            <a:r>
              <a:rPr lang="en-US" sz="2600" dirty="0" err="1" smtClean="0"/>
              <a:t>motivação</a:t>
            </a:r>
            <a:endParaRPr lang="en-US" sz="2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82000" y="6611779"/>
            <a:ext cx="762000" cy="261610"/>
          </a:xfrm>
          <a:prstGeom prst="rect">
            <a:avLst/>
          </a:prstGeom>
          <a:noFill/>
        </p:spPr>
        <p:txBody>
          <a:bodyPr wrap="square" rtlCol="0">
            <a:spAutoFit/>
          </a:bodyPr>
          <a:lstStyle/>
          <a:p>
            <a:r>
              <a:rPr lang="en-US" sz="1100" dirty="0" smtClean="0"/>
              <a:t>16 - 34</a:t>
            </a:r>
            <a:endParaRPr lang="en-US" sz="1100" dirty="0"/>
          </a:p>
        </p:txBody>
      </p:sp>
      <p:pic>
        <p:nvPicPr>
          <p:cNvPr id="2" name="Picture 1"/>
          <p:cNvPicPr>
            <a:picLocks noChangeAspect="1"/>
          </p:cNvPicPr>
          <p:nvPr/>
        </p:nvPicPr>
        <p:blipFill>
          <a:blip r:embed="rId3"/>
          <a:stretch>
            <a:fillRect/>
          </a:stretch>
        </p:blipFill>
        <p:spPr>
          <a:xfrm>
            <a:off x="553452" y="1274373"/>
            <a:ext cx="8001000" cy="535106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normAutofit fontScale="90000"/>
          </a:bodyPr>
          <a:lstStyle/>
          <a:p>
            <a:pPr algn="ctr"/>
            <a:r>
              <a:rPr lang="en-US" dirty="0" err="1" smtClean="0"/>
              <a:t>Assuntos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motivação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6" name="TextBox 5"/>
          <p:cNvSpPr txBox="1"/>
          <p:nvPr/>
        </p:nvSpPr>
        <p:spPr>
          <a:xfrm>
            <a:off x="8077200" y="6611779"/>
            <a:ext cx="870531" cy="261610"/>
          </a:xfrm>
          <a:prstGeom prst="rect">
            <a:avLst/>
          </a:prstGeom>
          <a:noFill/>
        </p:spPr>
        <p:txBody>
          <a:bodyPr wrap="square" rtlCol="0">
            <a:spAutoFit/>
          </a:bodyPr>
          <a:lstStyle/>
          <a:p>
            <a:r>
              <a:rPr lang="en-US" sz="1100" dirty="0" smtClean="0"/>
              <a:t>16 - 35</a:t>
            </a:r>
            <a:endParaRPr lang="en-US" sz="1100" dirty="0"/>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 motivação em tempos de crise económica</a:t>
            </a:r>
          </a:p>
          <a:p>
            <a:pPr marL="742950" lvl="1" indent="-285750" algn="just" eaLnBrk="0" hangingPunct="0">
              <a:spcBef>
                <a:spcPct val="20000"/>
              </a:spcBef>
              <a:buFont typeface="Arial" charset="0"/>
              <a:buChar char="–"/>
            </a:pPr>
            <a:r>
              <a:rPr lang="pt-PT" sz="2400" dirty="0" smtClean="0"/>
              <a:t>A crise económica deixou em dificuldades muitas empresas;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Despedimentos, </a:t>
            </a:r>
            <a:r>
              <a:rPr lang="pt-PT" sz="2400" i="1" dirty="0" err="1" smtClean="0"/>
              <a:t>layoffs</a:t>
            </a:r>
            <a:r>
              <a:rPr lang="pt-PT" sz="2400" dirty="0" smtClean="0"/>
              <a:t>, orçamentos sem margem, atualizações salariais mínimas ou inexistentes, benefícios e bónus cortados, e aumento das cargas horárias para compensar o trabalho daqueles que já não estão na empresa — esta é a realidade de muitos trabalhadores nos dias de hoje.</a:t>
            </a:r>
            <a:endParaRPr lang="pt-P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794331" cy="261610"/>
          </a:xfrm>
          <a:prstGeom prst="rect">
            <a:avLst/>
          </a:prstGeom>
          <a:noFill/>
        </p:spPr>
        <p:txBody>
          <a:bodyPr wrap="square" rtlCol="0">
            <a:spAutoFit/>
          </a:bodyPr>
          <a:lstStyle/>
          <a:p>
            <a:r>
              <a:rPr lang="en-US" sz="1100" dirty="0" smtClean="0"/>
              <a:t>16 - 36</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Assuntos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motivação</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 gestão multicultural e os desafios que representa</a:t>
            </a:r>
          </a:p>
          <a:p>
            <a:pPr marL="342900" indent="-342900" algn="just"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dirty="0" smtClean="0"/>
              <a:t>A grande maioria das teorias foram desenvolvidas por Americanos para Americanos.</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Os gestores não podem assumir que aquilo que resulta num país (com uma determinada cultura), pode ser simplesmente importado para outro e esperarem que resulte (igualmente) bem.</a:t>
            </a:r>
          </a:p>
          <a:p>
            <a:pPr marL="742950" lvl="1" indent="-285750" algn="just" eaLnBrk="0" hangingPunct="0">
              <a:spcBef>
                <a:spcPct val="20000"/>
              </a:spcBef>
              <a:buFont typeface="Arial" charset="0"/>
              <a:buChar char="–"/>
            </a:pPr>
            <a:endParaRPr lang="pt-PT" sz="7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382000" y="6611779"/>
            <a:ext cx="762000" cy="261610"/>
          </a:xfrm>
          <a:prstGeom prst="rect">
            <a:avLst/>
          </a:prstGeom>
          <a:noFill/>
        </p:spPr>
        <p:txBody>
          <a:bodyPr wrap="square" rtlCol="0">
            <a:spAutoFit/>
          </a:bodyPr>
          <a:lstStyle/>
          <a:p>
            <a:r>
              <a:rPr lang="en-US" sz="1100" dirty="0" smtClean="0"/>
              <a:t>16 - 37</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Assuntos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motivação</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2438400"/>
            <a:ext cx="8229600" cy="36877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b="1" dirty="0" smtClean="0">
                <a:latin typeface="Arial" panose="020B0604020202020204" pitchFamily="34" charset="0"/>
                <a:cs typeface="Arial" panose="020B0604020202020204" pitchFamily="34" charset="0"/>
              </a:rPr>
              <a:t>Motivação de grupos especiais de empregados</a:t>
            </a:r>
          </a:p>
          <a:p>
            <a:pPr lvl="1" algn="just">
              <a:spcBef>
                <a:spcPct val="30000"/>
              </a:spcBef>
              <a:defRPr/>
            </a:pPr>
            <a:r>
              <a:rPr lang="pt-PT" sz="2400" dirty="0" smtClean="0"/>
              <a:t>Semana de trabalho comprimida</a:t>
            </a:r>
          </a:p>
          <a:p>
            <a:pPr lvl="1" algn="just">
              <a:spcBef>
                <a:spcPct val="30000"/>
              </a:spcBef>
              <a:defRPr/>
            </a:pPr>
            <a:r>
              <a:rPr lang="pt-PT" sz="2400" dirty="0" smtClean="0"/>
              <a:t>Horários flexíveis (</a:t>
            </a:r>
            <a:r>
              <a:rPr lang="pt-PT" sz="2400" i="1" dirty="0" smtClean="0"/>
              <a:t>e.g. </a:t>
            </a:r>
            <a:r>
              <a:rPr lang="pt-PT" sz="2400" dirty="0" smtClean="0"/>
              <a:t>isenção de horário - </a:t>
            </a:r>
            <a:r>
              <a:rPr lang="pt-PT" sz="2400" i="1" dirty="0" err="1" smtClean="0"/>
              <a:t>flextime</a:t>
            </a:r>
            <a:r>
              <a:rPr lang="pt-PT" sz="2400" dirty="0" smtClean="0"/>
              <a:t>)</a:t>
            </a:r>
          </a:p>
          <a:p>
            <a:pPr lvl="1" algn="just">
              <a:spcBef>
                <a:spcPct val="30000"/>
              </a:spcBef>
              <a:defRPr/>
            </a:pPr>
            <a:r>
              <a:rPr lang="pt-PT" sz="2400" dirty="0" smtClean="0"/>
              <a:t>Partilha do trabalho (</a:t>
            </a:r>
            <a:r>
              <a:rPr lang="pt-PT" sz="2400" i="1" dirty="0" smtClean="0"/>
              <a:t>job </a:t>
            </a:r>
            <a:r>
              <a:rPr lang="pt-PT" sz="2400" i="1" dirty="0" err="1" smtClean="0"/>
              <a:t>sharing</a:t>
            </a:r>
            <a:r>
              <a:rPr lang="pt-PT" sz="2400" dirty="0" smtClean="0"/>
              <a:t>)</a:t>
            </a:r>
          </a:p>
          <a:p>
            <a:pPr lvl="1" algn="just">
              <a:spcBef>
                <a:spcPct val="30000"/>
              </a:spcBef>
              <a:defRPr/>
            </a:pPr>
            <a:r>
              <a:rPr lang="pt-PT" sz="2400" dirty="0" smtClean="0"/>
              <a:t>Teletrabalho (</a:t>
            </a:r>
            <a:r>
              <a:rPr lang="pt-PT" sz="2400" i="1" dirty="0" err="1" smtClean="0"/>
              <a:t>telecommuting</a:t>
            </a:r>
            <a:r>
              <a:rPr lang="pt-PT" sz="2400" dirty="0" smtClean="0"/>
              <a:t>)</a:t>
            </a:r>
          </a:p>
          <a:p>
            <a:pPr marL="457200" lvl="1" indent="0" algn="just">
              <a:buFont typeface="Arial" pitchFamily="34" charset="0"/>
              <a:buNone/>
              <a:defRPr/>
            </a:pPr>
            <a:endParaRPr lang="pt-PT"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838200" cy="261610"/>
          </a:xfrm>
          <a:prstGeom prst="rect">
            <a:avLst/>
          </a:prstGeom>
          <a:noFill/>
        </p:spPr>
        <p:txBody>
          <a:bodyPr wrap="square" rtlCol="0">
            <a:spAutoFit/>
          </a:bodyPr>
          <a:lstStyle/>
          <a:p>
            <a:r>
              <a:rPr lang="en-US" sz="1100" dirty="0" smtClean="0"/>
              <a:t>16 - 38</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Assuntos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motivação</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304800" y="1905000"/>
            <a:ext cx="8458200" cy="4221163"/>
          </a:xfrm>
          <a:prstGeom prst="rect">
            <a:avLst/>
          </a:prstGeom>
          <a:noFill/>
          <a:ln w="9525">
            <a:noFill/>
            <a:miter lim="800000"/>
            <a:headEnd/>
            <a:tailEnd/>
          </a:ln>
        </p:spPr>
        <p:txBody>
          <a:bodyPr/>
          <a:lstStyle/>
          <a:p>
            <a:pPr marL="342900" indent="-342900" algn="just" eaLnBrk="0" hangingPunct="0">
              <a:spcBef>
                <a:spcPct val="40000"/>
              </a:spcBef>
              <a:buFont typeface="Arial" charset="0"/>
              <a:buChar char="•"/>
            </a:pPr>
            <a:r>
              <a:rPr lang="pt-PT" sz="2400" b="1" dirty="0" smtClean="0"/>
              <a:t>A motivação dos profissionais</a:t>
            </a:r>
          </a:p>
          <a:p>
            <a:pPr marL="342900" indent="-342900" algn="just" eaLnBrk="0" hangingPunct="0">
              <a:spcBef>
                <a:spcPct val="40000"/>
              </a:spcBef>
              <a:buFont typeface="Arial" charset="0"/>
              <a:buChar char="•"/>
            </a:pPr>
            <a:endParaRPr lang="pt-PT" sz="800" b="1" dirty="0" smtClean="0"/>
          </a:p>
          <a:p>
            <a:pPr marL="176213" lvl="1" indent="176213" algn="just" eaLnBrk="0" hangingPunct="0">
              <a:spcBef>
                <a:spcPct val="40000"/>
              </a:spcBef>
            </a:pPr>
            <a:r>
              <a:rPr lang="pt-PT" sz="2400" dirty="0" smtClean="0"/>
              <a:t>Características dos profissionais</a:t>
            </a:r>
          </a:p>
          <a:p>
            <a:pPr marL="625475" lvl="2" indent="-176213" algn="just" eaLnBrk="0" hangingPunct="0">
              <a:spcBef>
                <a:spcPct val="40000"/>
              </a:spcBef>
              <a:buFont typeface="Arial" charset="0"/>
              <a:buChar char="•"/>
            </a:pPr>
            <a:r>
              <a:rPr lang="pt-PT" sz="2000" dirty="0" smtClean="0"/>
              <a:t>Um forte e de longo-prazo comprometimento à sua área de especialização;</a:t>
            </a:r>
          </a:p>
          <a:p>
            <a:pPr marL="625475" lvl="2" indent="-176213" algn="just" eaLnBrk="0" hangingPunct="0">
              <a:spcBef>
                <a:spcPct val="40000"/>
              </a:spcBef>
              <a:buFont typeface="Arial" charset="0"/>
              <a:buChar char="•"/>
            </a:pPr>
            <a:r>
              <a:rPr lang="pt-PT" sz="2000" dirty="0" smtClean="0"/>
              <a:t>Leais à profissão e não necessariamente ao empregador;</a:t>
            </a:r>
          </a:p>
          <a:p>
            <a:pPr marL="625475" lvl="2" indent="-176213" algn="just" eaLnBrk="0" hangingPunct="0">
              <a:spcBef>
                <a:spcPct val="40000"/>
              </a:spcBef>
              <a:buFont typeface="Arial" charset="0"/>
              <a:buChar char="•"/>
            </a:pPr>
            <a:r>
              <a:rPr lang="pt-PT" sz="2000" dirty="0" smtClean="0"/>
              <a:t>Necessidade permanente de actualização/formação</a:t>
            </a:r>
          </a:p>
          <a:p>
            <a:pPr marL="625475" lvl="2" indent="-176213" algn="just" eaLnBrk="0" hangingPunct="0">
              <a:spcBef>
                <a:spcPct val="40000"/>
              </a:spcBef>
              <a:buFont typeface="Arial" charset="0"/>
              <a:buChar char="•"/>
            </a:pPr>
            <a:r>
              <a:rPr lang="pt-PT" sz="2000" dirty="0" smtClean="0"/>
              <a:t>A sua semana de trabalho não se define por ser das 9:00 às 18:00.  </a:t>
            </a:r>
            <a:endParaRPr lang="pt-PT"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algn="ctr"/>
            <a:r>
              <a:rPr lang="en-US" sz="3600" dirty="0" err="1" smtClean="0"/>
              <a:t>Teorias</a:t>
            </a:r>
            <a:r>
              <a:rPr lang="en-US" sz="3600" dirty="0" smtClean="0"/>
              <a:t> </a:t>
            </a:r>
            <a:r>
              <a:rPr lang="en-US" sz="3600" dirty="0" err="1" smtClean="0"/>
              <a:t>iniciais</a:t>
            </a:r>
            <a:r>
              <a:rPr lang="en-US" sz="3600" dirty="0" smtClean="0"/>
              <a:t> </a:t>
            </a:r>
            <a:r>
              <a:rPr lang="en-US" sz="3600" dirty="0" err="1" smtClean="0"/>
              <a:t>sobre</a:t>
            </a:r>
            <a:r>
              <a:rPr lang="en-US" sz="3600" dirty="0" smtClean="0"/>
              <a:t> a </a:t>
            </a:r>
            <a:r>
              <a:rPr lang="en-US" sz="3600" dirty="0" err="1" smtClean="0"/>
              <a:t>Motivação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838200" cy="261610"/>
          </a:xfrm>
          <a:prstGeom prst="rect">
            <a:avLst/>
          </a:prstGeom>
          <a:noFill/>
        </p:spPr>
        <p:txBody>
          <a:bodyPr wrap="square" rtlCol="0">
            <a:spAutoFit/>
          </a:bodyPr>
          <a:lstStyle/>
          <a:p>
            <a:r>
              <a:rPr lang="en-US" sz="1100" dirty="0" smtClean="0"/>
              <a:t>16 - 4</a:t>
            </a:r>
            <a:endParaRPr lang="en-US" sz="1100" dirty="0"/>
          </a:p>
        </p:txBody>
      </p:sp>
      <p:sp>
        <p:nvSpPr>
          <p:cNvPr id="7" name="Rectangle 3"/>
          <p:cNvSpPr txBox="1">
            <a:spLocks/>
          </p:cNvSpPr>
          <p:nvPr/>
        </p:nvSpPr>
        <p:spPr bwMode="auto">
          <a:xfrm>
            <a:off x="304800" y="1600200"/>
            <a:ext cx="8534400" cy="4525963"/>
          </a:xfrm>
          <a:prstGeom prst="rect">
            <a:avLst/>
          </a:prstGeom>
          <a:noFill/>
          <a:ln w="9525">
            <a:noFill/>
            <a:miter lim="800000"/>
            <a:headEnd/>
            <a:tailEnd/>
          </a:ln>
        </p:spPr>
        <p:txBody>
          <a:bodyPr/>
          <a:lstStyle/>
          <a:p>
            <a:pPr marL="342900" indent="-342900" algn="just" eaLnBrk="0" hangingPunct="0">
              <a:spcBef>
                <a:spcPct val="40000"/>
              </a:spcBef>
              <a:buFont typeface="Arial" charset="0"/>
              <a:buChar char="•"/>
            </a:pPr>
            <a:endParaRPr lang="pt-PT" sz="2800" dirty="0" smtClean="0"/>
          </a:p>
          <a:p>
            <a:pPr marL="342900" indent="-342900" algn="just" eaLnBrk="0" hangingPunct="0">
              <a:spcBef>
                <a:spcPct val="40000"/>
              </a:spcBef>
              <a:buFont typeface="Arial" charset="0"/>
              <a:buChar char="•"/>
            </a:pPr>
            <a:r>
              <a:rPr lang="pt-PT" sz="2800" i="1" dirty="0" err="1" smtClean="0"/>
              <a:t>Maslow</a:t>
            </a:r>
            <a:r>
              <a:rPr lang="pt-PT" sz="2800" dirty="0" smtClean="0"/>
              <a:t>: </a:t>
            </a:r>
            <a:r>
              <a:rPr lang="pt-PT" sz="2800" b="1" dirty="0" smtClean="0"/>
              <a:t>Hierarquia das Necessidades</a:t>
            </a:r>
          </a:p>
          <a:p>
            <a:pPr marL="342900" indent="-342900" algn="just" eaLnBrk="0" hangingPunct="0">
              <a:spcBef>
                <a:spcPct val="40000"/>
              </a:spcBef>
              <a:buFont typeface="Arial" charset="0"/>
              <a:buChar char="•"/>
            </a:pPr>
            <a:r>
              <a:rPr lang="pt-PT" sz="2800" i="1" dirty="0" err="1" smtClean="0"/>
              <a:t>McGregor</a:t>
            </a:r>
            <a:r>
              <a:rPr lang="pt-PT" sz="2800" dirty="0" smtClean="0"/>
              <a:t>: </a:t>
            </a:r>
            <a:r>
              <a:rPr lang="pt-PT" sz="2800" b="1" dirty="0" smtClean="0"/>
              <a:t>Teorias X e Y</a:t>
            </a:r>
          </a:p>
          <a:p>
            <a:pPr marL="342900" indent="-342900" algn="just" eaLnBrk="0" hangingPunct="0">
              <a:spcBef>
                <a:spcPct val="40000"/>
              </a:spcBef>
              <a:buFont typeface="Arial" charset="0"/>
              <a:buChar char="•"/>
            </a:pPr>
            <a:r>
              <a:rPr lang="pt-PT" sz="2800" i="1" dirty="0" err="1" smtClean="0"/>
              <a:t>Herzberg</a:t>
            </a:r>
            <a:r>
              <a:rPr lang="pt-PT" sz="2800" dirty="0" smtClean="0"/>
              <a:t>: </a:t>
            </a:r>
            <a:r>
              <a:rPr lang="pt-PT" sz="2800" b="1" dirty="0" smtClean="0"/>
              <a:t>A Teoria dos Dois Fatores</a:t>
            </a:r>
          </a:p>
          <a:p>
            <a:pPr marL="342900" indent="-342900" algn="just" eaLnBrk="0" hangingPunct="0">
              <a:spcBef>
                <a:spcPct val="40000"/>
              </a:spcBef>
              <a:buFont typeface="Arial" charset="0"/>
              <a:buChar char="•"/>
            </a:pPr>
            <a:r>
              <a:rPr lang="pt-PT" sz="2800" i="1" dirty="0" err="1" smtClean="0"/>
              <a:t>McClelland</a:t>
            </a:r>
            <a:r>
              <a:rPr lang="pt-PT" sz="2800" dirty="0" smtClean="0"/>
              <a:t>: </a:t>
            </a:r>
            <a:r>
              <a:rPr lang="pt-PT" sz="2800" b="1" dirty="0" smtClean="0"/>
              <a:t>A Teoria das Três Necessidades</a:t>
            </a:r>
            <a:endParaRPr lang="pt-PT"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425869" y="6611779"/>
            <a:ext cx="718131" cy="261610"/>
          </a:xfrm>
          <a:prstGeom prst="rect">
            <a:avLst/>
          </a:prstGeom>
          <a:noFill/>
        </p:spPr>
        <p:txBody>
          <a:bodyPr wrap="square" rtlCol="0">
            <a:spAutoFit/>
          </a:bodyPr>
          <a:lstStyle/>
          <a:p>
            <a:r>
              <a:rPr lang="en-US" sz="1100" dirty="0" smtClean="0"/>
              <a:t>16 - 39</a:t>
            </a:r>
            <a:endParaRPr lang="en-US" sz="1100" dirty="0"/>
          </a:p>
        </p:txBody>
      </p:sp>
      <p:sp>
        <p:nvSpPr>
          <p:cNvPr id="8" name="Rectangle 3"/>
          <p:cNvSpPr txBox="1">
            <a:spLocks/>
          </p:cNvSpPr>
          <p:nvPr/>
        </p:nvSpPr>
        <p:spPr bwMode="auto">
          <a:xfrm>
            <a:off x="381000" y="2362200"/>
            <a:ext cx="8458200" cy="3687763"/>
          </a:xfrm>
          <a:prstGeom prst="rect">
            <a:avLst/>
          </a:prstGeom>
          <a:noFill/>
          <a:ln w="9525">
            <a:noFill/>
            <a:miter lim="800000"/>
            <a:headEnd/>
            <a:tailEnd/>
          </a:ln>
        </p:spPr>
        <p:txBody>
          <a:bodyPr/>
          <a:lstStyle/>
          <a:p>
            <a:pPr marL="342900" indent="-342900" algn="just" eaLnBrk="0" hangingPunct="0">
              <a:spcBef>
                <a:spcPct val="30000"/>
              </a:spcBef>
              <a:buFont typeface="Arial" charset="0"/>
              <a:buChar char="•"/>
            </a:pPr>
            <a:r>
              <a:rPr lang="pt-PT" sz="2400" b="1" dirty="0" smtClean="0"/>
              <a:t>A motivação de trabalhadores contingentes</a:t>
            </a:r>
          </a:p>
          <a:p>
            <a:pPr marL="742950" lvl="1" indent="-285750" algn="just" eaLnBrk="0" hangingPunct="0">
              <a:spcBef>
                <a:spcPct val="30000"/>
              </a:spcBef>
              <a:buFont typeface="Arial" charset="0"/>
              <a:buChar char="–"/>
            </a:pPr>
            <a:r>
              <a:rPr lang="pt-PT" sz="2400" dirty="0" smtClean="0"/>
              <a:t>Passarem a ser efectivos/permanentes;</a:t>
            </a:r>
          </a:p>
          <a:p>
            <a:pPr marL="742950" lvl="1" indent="-285750" algn="just" eaLnBrk="0" hangingPunct="0">
              <a:spcBef>
                <a:spcPct val="30000"/>
              </a:spcBef>
              <a:buFont typeface="Arial" charset="0"/>
              <a:buChar char="–"/>
            </a:pPr>
            <a:r>
              <a:rPr lang="pt-PT" sz="2400" dirty="0" smtClean="0"/>
              <a:t>Oportunidade para formação;</a:t>
            </a:r>
          </a:p>
          <a:p>
            <a:pPr marL="742950" lvl="1" indent="-285750" algn="just" eaLnBrk="0" hangingPunct="0">
              <a:spcBef>
                <a:spcPct val="30000"/>
              </a:spcBef>
              <a:buFont typeface="Arial" charset="0"/>
              <a:buChar char="–"/>
            </a:pPr>
            <a:r>
              <a:rPr lang="pt-PT" sz="2400" dirty="0" smtClean="0"/>
              <a:t>Equidade na remuneração.</a:t>
            </a:r>
          </a:p>
        </p:txBody>
      </p:sp>
      <p:sp>
        <p:nvSpPr>
          <p:cNvPr id="10"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Assuntos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motivação</a:t>
            </a:r>
            <a:r>
              <a:rPr lang="en-US"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425869" y="6611779"/>
            <a:ext cx="718131" cy="261610"/>
          </a:xfrm>
          <a:prstGeom prst="rect">
            <a:avLst/>
          </a:prstGeom>
          <a:noFill/>
        </p:spPr>
        <p:txBody>
          <a:bodyPr wrap="square" rtlCol="0">
            <a:spAutoFit/>
          </a:bodyPr>
          <a:lstStyle/>
          <a:p>
            <a:r>
              <a:rPr lang="en-US" sz="1100" dirty="0" smtClean="0"/>
              <a:t>16 - 39</a:t>
            </a:r>
            <a:endParaRPr lang="en-US" sz="1100" dirty="0"/>
          </a:p>
        </p:txBody>
      </p:sp>
      <p:sp>
        <p:nvSpPr>
          <p:cNvPr id="8" name="Rectangle 3"/>
          <p:cNvSpPr txBox="1">
            <a:spLocks/>
          </p:cNvSpPr>
          <p:nvPr/>
        </p:nvSpPr>
        <p:spPr bwMode="auto">
          <a:xfrm>
            <a:off x="381000" y="2057400"/>
            <a:ext cx="8458200" cy="3992563"/>
          </a:xfrm>
          <a:prstGeom prst="rect">
            <a:avLst/>
          </a:prstGeom>
          <a:noFill/>
          <a:ln w="9525">
            <a:noFill/>
            <a:miter lim="800000"/>
            <a:headEnd/>
            <a:tailEnd/>
          </a:ln>
        </p:spPr>
        <p:txBody>
          <a:bodyPr/>
          <a:lstStyle/>
          <a:p>
            <a:pPr marL="342900" indent="-342900" algn="just" eaLnBrk="0" hangingPunct="0">
              <a:spcBef>
                <a:spcPct val="30000"/>
              </a:spcBef>
              <a:buFont typeface="Arial" charset="0"/>
              <a:buChar char="•"/>
            </a:pPr>
            <a:r>
              <a:rPr lang="pt-PT" sz="2400" b="1" dirty="0" smtClean="0"/>
              <a:t>A motivação de empregados com baixas qualificações e salário mínimo</a:t>
            </a:r>
          </a:p>
          <a:p>
            <a:pPr marL="742950" lvl="1" indent="-285750" algn="just" eaLnBrk="0" hangingPunct="0">
              <a:spcBef>
                <a:spcPct val="30000"/>
              </a:spcBef>
              <a:buFont typeface="Arial" charset="0"/>
              <a:buChar char="–"/>
            </a:pPr>
            <a:r>
              <a:rPr lang="pt-PT" sz="2400" dirty="0" smtClean="0"/>
              <a:t>Programas de reconhecimento;</a:t>
            </a:r>
          </a:p>
          <a:p>
            <a:pPr marL="742950" lvl="1" indent="-285750" algn="just" eaLnBrk="0" hangingPunct="0">
              <a:spcBef>
                <a:spcPct val="30000"/>
              </a:spcBef>
              <a:buFont typeface="Arial" charset="0"/>
              <a:buChar char="–"/>
            </a:pPr>
            <a:r>
              <a:rPr lang="pt-PT" sz="2400" dirty="0" smtClean="0"/>
              <a:t>Feedback (frequente e sincero);</a:t>
            </a:r>
          </a:p>
          <a:p>
            <a:pPr marL="742950" lvl="1" indent="-285750" algn="just" eaLnBrk="0" hangingPunct="0">
              <a:spcBef>
                <a:spcPct val="30000"/>
              </a:spcBef>
              <a:buFont typeface="Arial" charset="0"/>
              <a:buChar char="–"/>
            </a:pPr>
            <a:r>
              <a:rPr lang="pt-PT" sz="2400" dirty="0" smtClean="0"/>
              <a:t>Formação.</a:t>
            </a:r>
            <a:endParaRPr lang="pt-PT" sz="2400" dirty="0"/>
          </a:p>
        </p:txBody>
      </p:sp>
      <p:sp>
        <p:nvSpPr>
          <p:cNvPr id="10"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Assuntos</a:t>
            </a:r>
            <a:r>
              <a:rPr lang="en-US" dirty="0" smtClean="0"/>
              <a:t> </a:t>
            </a:r>
            <a:r>
              <a:rPr lang="en-US" dirty="0" err="1" smtClean="0"/>
              <a:t>atuais</a:t>
            </a:r>
            <a:r>
              <a:rPr lang="en-US" dirty="0" smtClean="0"/>
              <a:t> </a:t>
            </a:r>
            <a:r>
              <a:rPr lang="en-US" dirty="0" err="1" smtClean="0"/>
              <a:t>sobre</a:t>
            </a:r>
            <a:r>
              <a:rPr lang="en-US" dirty="0" smtClean="0"/>
              <a:t> a </a:t>
            </a:r>
            <a:r>
              <a:rPr lang="en-US" dirty="0" err="1" smtClean="0"/>
              <a:t>motivação</a:t>
            </a:r>
            <a:r>
              <a:rPr lang="en-US" dirty="0" smtClean="0"/>
              <a:t> (cont.)</a:t>
            </a:r>
            <a:endParaRPr lang="en-US" sz="3600" dirty="0" smtClean="0">
              <a:latin typeface="Calibri" pitchFamily="34" charset="0"/>
            </a:endParaRPr>
          </a:p>
        </p:txBody>
      </p:sp>
    </p:spTree>
    <p:extLst>
      <p:ext uri="{BB962C8B-B14F-4D97-AF65-F5344CB8AC3E}">
        <p14:creationId xmlns:p14="http://schemas.microsoft.com/office/powerpoint/2010/main" val="2489450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normAutofit fontScale="90000"/>
          </a:bodyPr>
          <a:lstStyle/>
          <a:p>
            <a:pPr algn="ctr"/>
            <a:r>
              <a:rPr lang="en-US" sz="3600" dirty="0" err="1" smtClean="0"/>
              <a:t>Desenho</a:t>
            </a:r>
            <a:r>
              <a:rPr lang="en-US" sz="3600" dirty="0" smtClean="0"/>
              <a:t> de </a:t>
            </a:r>
            <a:r>
              <a:rPr lang="en-US" sz="3600" dirty="0" err="1" smtClean="0"/>
              <a:t>programas</a:t>
            </a:r>
            <a:r>
              <a:rPr lang="en-US" sz="3600" dirty="0" smtClean="0"/>
              <a:t> de </a:t>
            </a:r>
            <a:r>
              <a:rPr lang="en-US" sz="3600" dirty="0" err="1" smtClean="0"/>
              <a:t>remunerações</a:t>
            </a:r>
            <a:r>
              <a:rPr lang="en-US" sz="3600" dirty="0" smtClean="0"/>
              <a:t> </a:t>
            </a:r>
            <a:r>
              <a:rPr lang="en-US" sz="3600" dirty="0" err="1" smtClean="0"/>
              <a:t>apropriados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8006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641931" cy="261610"/>
          </a:xfrm>
          <a:prstGeom prst="rect">
            <a:avLst/>
          </a:prstGeom>
          <a:noFill/>
        </p:spPr>
        <p:txBody>
          <a:bodyPr wrap="square" rtlCol="0">
            <a:spAutoFit/>
          </a:bodyPr>
          <a:lstStyle/>
          <a:p>
            <a:r>
              <a:rPr lang="en-US" sz="1100" dirty="0" smtClean="0"/>
              <a:t>16 - 40</a:t>
            </a:r>
            <a:endParaRPr lang="en-US" sz="1100" dirty="0"/>
          </a:p>
        </p:txBody>
      </p:sp>
      <p:sp>
        <p:nvSpPr>
          <p:cNvPr id="7" name="Rectangle 3"/>
          <p:cNvSpPr txBox="1">
            <a:spLocks/>
          </p:cNvSpPr>
          <p:nvPr/>
        </p:nvSpPr>
        <p:spPr bwMode="auto">
          <a:xfrm>
            <a:off x="457200" y="2362200"/>
            <a:ext cx="8229600" cy="39624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Gestão de livro aberto </a:t>
            </a:r>
            <a:r>
              <a:rPr lang="pt-PT" sz="2400" dirty="0" smtClean="0"/>
              <a:t>(</a:t>
            </a:r>
            <a:r>
              <a:rPr lang="pt-PT" sz="2400" i="1" dirty="0" smtClean="0"/>
              <a:t>Open-</a:t>
            </a:r>
            <a:r>
              <a:rPr lang="pt-PT" sz="2400" i="1" dirty="0" err="1" smtClean="0"/>
              <a:t>book</a:t>
            </a:r>
            <a:r>
              <a:rPr lang="pt-PT" sz="2400" i="1" dirty="0" smtClean="0"/>
              <a:t> management</a:t>
            </a:r>
            <a:r>
              <a:rPr lang="pt-PT" sz="2400" dirty="0" smtClean="0"/>
              <a:t>)</a:t>
            </a:r>
          </a:p>
          <a:p>
            <a:pPr marL="342900" indent="-342900" algn="just" eaLnBrk="0" hangingPunct="0">
              <a:spcBef>
                <a:spcPct val="20000"/>
              </a:spcBef>
              <a:buFont typeface="Arial" charset="0"/>
              <a:buChar char="•"/>
            </a:pPr>
            <a:endParaRPr lang="pt-PT" sz="800" b="1" dirty="0"/>
          </a:p>
          <a:p>
            <a:pPr marL="352425" algn="just" eaLnBrk="0" hangingPunct="0">
              <a:spcBef>
                <a:spcPct val="20000"/>
              </a:spcBef>
            </a:pPr>
            <a:r>
              <a:rPr lang="pt-PT" sz="2400" dirty="0" smtClean="0"/>
              <a:t>As contas (</a:t>
            </a:r>
            <a:r>
              <a:rPr lang="pt-PT" sz="2400" i="1" dirty="0" smtClean="0"/>
              <a:t>e.g</a:t>
            </a:r>
            <a:r>
              <a:rPr lang="pt-PT" sz="2400" dirty="0" smtClean="0"/>
              <a:t>. demonstrações financeiras) da empresa  estão disponíveis para a consulta de qualquer empregado.</a:t>
            </a:r>
          </a:p>
          <a:p>
            <a:pPr marL="342900" indent="-342900" algn="just" eaLnBrk="0" hangingPunct="0">
              <a:spcBef>
                <a:spcPct val="20000"/>
              </a:spcBef>
              <a:buFont typeface="Arial" charset="0"/>
              <a:buChar char="•"/>
            </a:pPr>
            <a:endParaRPr lang="pt-PT" sz="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normAutofit fontScale="90000"/>
          </a:bodyPr>
          <a:lstStyle/>
          <a:p>
            <a:pPr algn="ctr"/>
            <a:r>
              <a:rPr lang="en-US" sz="3600" dirty="0" err="1" smtClean="0"/>
              <a:t>Desenho</a:t>
            </a:r>
            <a:r>
              <a:rPr lang="en-US" sz="3600" dirty="0" smtClean="0"/>
              <a:t> de </a:t>
            </a:r>
            <a:r>
              <a:rPr lang="en-US" sz="3600" dirty="0" err="1" smtClean="0"/>
              <a:t>programas</a:t>
            </a:r>
            <a:r>
              <a:rPr lang="en-US" sz="3600" dirty="0" smtClean="0"/>
              <a:t> de </a:t>
            </a:r>
            <a:r>
              <a:rPr lang="en-US" sz="3600" dirty="0" err="1" smtClean="0"/>
              <a:t>remunerações</a:t>
            </a:r>
            <a:r>
              <a:rPr lang="en-US" sz="3600" dirty="0" smtClean="0"/>
              <a:t> </a:t>
            </a:r>
            <a:r>
              <a:rPr lang="en-US" sz="3600" dirty="0" err="1" smtClean="0"/>
              <a:t>apropriados</a:t>
            </a:r>
            <a:r>
              <a:rPr lang="en-US" sz="3600" dirty="0" smtClean="0"/>
              <a:t> (Cont.)</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8006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641931" cy="261610"/>
          </a:xfrm>
          <a:prstGeom prst="rect">
            <a:avLst/>
          </a:prstGeom>
          <a:noFill/>
        </p:spPr>
        <p:txBody>
          <a:bodyPr wrap="square" rtlCol="0">
            <a:spAutoFit/>
          </a:bodyPr>
          <a:lstStyle/>
          <a:p>
            <a:r>
              <a:rPr lang="en-US" sz="1100" dirty="0" smtClean="0"/>
              <a:t>16 - 40</a:t>
            </a:r>
            <a:endParaRPr lang="en-US" sz="1100" dirty="0"/>
          </a:p>
        </p:txBody>
      </p:sp>
      <p:sp>
        <p:nvSpPr>
          <p:cNvPr id="7" name="Rectangle 3"/>
          <p:cNvSpPr txBox="1">
            <a:spLocks/>
          </p:cNvSpPr>
          <p:nvPr/>
        </p:nvSpPr>
        <p:spPr bwMode="auto">
          <a:xfrm>
            <a:off x="457200" y="2133600"/>
            <a:ext cx="8229600" cy="41910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Programas para reconhecimento dos empregados – </a:t>
            </a:r>
            <a:r>
              <a:rPr lang="pt-PT" sz="2400" dirty="0" smtClean="0"/>
              <a:t>desenhados para dar a atenção e expressar o interesse, aprovação e agradecimento, por um trabalho bem sucedido.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Programas de remunerações indexadas ao desempenho – </a:t>
            </a:r>
            <a:r>
              <a:rPr lang="pt-PT" sz="2400" dirty="0" smtClean="0"/>
              <a:t>Planos de remunerações variáveis em que se remunera os empregados com base no seu desempenho.</a:t>
            </a:r>
            <a:endParaRPr lang="pt-PT" sz="2400" dirty="0"/>
          </a:p>
        </p:txBody>
      </p:sp>
    </p:spTree>
    <p:extLst>
      <p:ext uri="{BB962C8B-B14F-4D97-AF65-F5344CB8AC3E}">
        <p14:creationId xmlns:p14="http://schemas.microsoft.com/office/powerpoint/2010/main" val="3014964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16 - 48</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85800" y="152400"/>
            <a:ext cx="7772400" cy="1143000"/>
          </a:xfrm>
        </p:spPr>
        <p:txBody>
          <a:bodyPr>
            <a:normAutofit fontScale="90000"/>
          </a:bodyPr>
          <a:lstStyle/>
          <a:p>
            <a:pPr algn="ctr"/>
            <a:r>
              <a:rPr lang="en-US" sz="3600" dirty="0" err="1" smtClean="0"/>
              <a:t>hierarquia</a:t>
            </a:r>
            <a:r>
              <a:rPr lang="en-US" sz="3600" dirty="0" smtClean="0"/>
              <a:t> das </a:t>
            </a:r>
            <a:r>
              <a:rPr lang="en-US" sz="3600" dirty="0" err="1" smtClean="0"/>
              <a:t>necessidades</a:t>
            </a:r>
            <a:r>
              <a:rPr lang="en-US" sz="3600" dirty="0" smtClean="0"/>
              <a:t> de Maslow</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305800" y="6400800"/>
            <a:ext cx="838200" cy="261610"/>
          </a:xfrm>
          <a:prstGeom prst="rect">
            <a:avLst/>
          </a:prstGeom>
          <a:noFill/>
        </p:spPr>
        <p:txBody>
          <a:bodyPr wrap="square" rtlCol="0">
            <a:spAutoFit/>
          </a:bodyPr>
          <a:lstStyle/>
          <a:p>
            <a:r>
              <a:rPr lang="en-US" sz="1100" dirty="0" smtClean="0"/>
              <a:t>16 - 5</a:t>
            </a:r>
            <a:endParaRPr lang="en-US" sz="1100" dirty="0"/>
          </a:p>
        </p:txBody>
      </p:sp>
      <p:sp>
        <p:nvSpPr>
          <p:cNvPr id="8" name="Rectangle 3"/>
          <p:cNvSpPr txBox="1">
            <a:spLocks/>
          </p:cNvSpPr>
          <p:nvPr/>
        </p:nvSpPr>
        <p:spPr bwMode="auto">
          <a:xfrm>
            <a:off x="457200" y="1752600"/>
            <a:ext cx="8229600" cy="4373563"/>
          </a:xfrm>
          <a:prstGeom prst="rect">
            <a:avLst/>
          </a:prstGeom>
          <a:noFill/>
          <a:ln w="9525">
            <a:noFill/>
            <a:miter lim="800000"/>
            <a:headEnd/>
            <a:tailEnd/>
          </a:ln>
        </p:spPr>
        <p:txBody>
          <a:bodyPr/>
          <a:lstStyle/>
          <a:p>
            <a:pPr marL="352425" indent="-352425" algn="just" eaLnBrk="0" hangingPunct="0">
              <a:spcBef>
                <a:spcPct val="20000"/>
              </a:spcBef>
              <a:buFont typeface="Arial" charset="0"/>
              <a:buChar char="•"/>
            </a:pPr>
            <a:r>
              <a:rPr lang="pt-PT" sz="2400" b="1" dirty="0" smtClean="0"/>
              <a:t>A Teoria da Hierarquia das Necessidades </a:t>
            </a:r>
          </a:p>
          <a:p>
            <a:pPr marL="352425" algn="just" eaLnBrk="0" hangingPunct="0">
              <a:spcBef>
                <a:spcPct val="20000"/>
              </a:spcBef>
              <a:buFont typeface="Arial" charset="0"/>
              <a:buChar char="•"/>
            </a:pPr>
            <a:endParaRPr lang="pt-PT" sz="800" b="1" dirty="0"/>
          </a:p>
          <a:p>
            <a:pPr marL="352425" algn="just" eaLnBrk="0" hangingPunct="0">
              <a:spcBef>
                <a:spcPct val="20000"/>
              </a:spcBef>
            </a:pPr>
            <a:r>
              <a:rPr lang="pt-PT" sz="2400" dirty="0" smtClean="0"/>
              <a:t>Necessidades humanas: </a:t>
            </a:r>
            <a:r>
              <a:rPr lang="pt-PT" sz="2400" u="sng" dirty="0" smtClean="0"/>
              <a:t>fisiológicas</a:t>
            </a:r>
            <a:r>
              <a:rPr lang="pt-PT" sz="2400" dirty="0" smtClean="0"/>
              <a:t>, </a:t>
            </a:r>
            <a:r>
              <a:rPr lang="pt-PT" sz="2400" u="sng" dirty="0" smtClean="0"/>
              <a:t>segurança</a:t>
            </a:r>
            <a:r>
              <a:rPr lang="pt-PT" sz="2400" dirty="0" smtClean="0"/>
              <a:t>, </a:t>
            </a:r>
            <a:r>
              <a:rPr lang="pt-PT" sz="2400" u="sng" dirty="0" smtClean="0"/>
              <a:t>sociais</a:t>
            </a:r>
            <a:r>
              <a:rPr lang="pt-PT" sz="2400" dirty="0" smtClean="0"/>
              <a:t>, </a:t>
            </a:r>
            <a:r>
              <a:rPr lang="pt-PT" sz="2400" u="sng" dirty="0" smtClean="0"/>
              <a:t>estima</a:t>
            </a:r>
            <a:r>
              <a:rPr lang="pt-PT" sz="2400" dirty="0" smtClean="0"/>
              <a:t> e </a:t>
            </a:r>
            <a:r>
              <a:rPr lang="pt-PT" sz="2400" u="sng" dirty="0" smtClean="0"/>
              <a:t>auto-realização</a:t>
            </a:r>
            <a:r>
              <a:rPr lang="pt-PT" sz="2400" dirty="0" smtClean="0"/>
              <a:t> — formam uma hierarquia.</a:t>
            </a:r>
          </a:p>
          <a:p>
            <a:pPr marL="352425" algn="just" eaLnBrk="0" hangingPunct="0">
              <a:spcBef>
                <a:spcPct val="20000"/>
              </a:spcBef>
              <a:buFont typeface="Arial" charset="0"/>
              <a:buChar char="•"/>
            </a:pPr>
            <a:endParaRPr lang="pt-PT" sz="2400" dirty="0" smtClean="0"/>
          </a:p>
          <a:p>
            <a:pPr marL="352425" indent="-352425" algn="just" eaLnBrk="0" hangingPunct="0">
              <a:spcBef>
                <a:spcPct val="20000"/>
              </a:spcBef>
              <a:buFont typeface="Arial" charset="0"/>
              <a:buChar char="•"/>
            </a:pPr>
            <a:r>
              <a:rPr lang="pt-PT" sz="2400" b="1" dirty="0" smtClean="0"/>
              <a:t>Necessidades fisiológicas</a:t>
            </a:r>
          </a:p>
          <a:p>
            <a:pPr marL="352425" algn="just" eaLnBrk="0" hangingPunct="0">
              <a:spcBef>
                <a:spcPct val="20000"/>
              </a:spcBef>
              <a:buFont typeface="Arial" charset="0"/>
              <a:buChar char="•"/>
            </a:pPr>
            <a:endParaRPr lang="pt-PT" sz="800" b="1" dirty="0"/>
          </a:p>
          <a:p>
            <a:pPr marL="352425" algn="just" eaLnBrk="0" hangingPunct="0">
              <a:spcBef>
                <a:spcPct val="20000"/>
              </a:spcBef>
            </a:pPr>
            <a:r>
              <a:rPr lang="pt-PT" sz="2400" dirty="0" smtClean="0"/>
              <a:t>As necessidades de comida, bebida, abrigo, satisfação sexual e outras necessidades físicas.</a:t>
            </a:r>
          </a:p>
          <a:p>
            <a:pPr marL="742950" lvl="1" indent="-28575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153400" y="6488668"/>
            <a:ext cx="794331" cy="261610"/>
          </a:xfrm>
          <a:prstGeom prst="rect">
            <a:avLst/>
          </a:prstGeom>
          <a:noFill/>
        </p:spPr>
        <p:txBody>
          <a:bodyPr wrap="square" rtlCol="0">
            <a:spAutoFit/>
          </a:bodyPr>
          <a:lstStyle/>
          <a:p>
            <a:r>
              <a:rPr lang="en-US" sz="1100" dirty="0" smtClean="0"/>
              <a:t>16 - 6</a:t>
            </a:r>
            <a:endParaRPr lang="en-US" sz="1100" dirty="0"/>
          </a:p>
        </p:txBody>
      </p:sp>
      <p:sp>
        <p:nvSpPr>
          <p:cNvPr id="7" name="Rectangle 2"/>
          <p:cNvSpPr>
            <a:spLocks noGrp="1" noChangeArrowheads="1"/>
          </p:cNvSpPr>
          <p:nvPr>
            <p:ph type="title"/>
          </p:nvPr>
        </p:nvSpPr>
        <p:spPr>
          <a:xfrm>
            <a:off x="685800" y="152400"/>
            <a:ext cx="7772400" cy="1143000"/>
          </a:xfrm>
        </p:spPr>
        <p:txBody>
          <a:bodyPr>
            <a:normAutofit fontScale="90000"/>
          </a:bodyPr>
          <a:lstStyle/>
          <a:p>
            <a:pPr algn="ctr"/>
            <a:r>
              <a:rPr lang="en-US" sz="3600" dirty="0" err="1" smtClean="0"/>
              <a:t>hierarquia</a:t>
            </a:r>
            <a:r>
              <a:rPr lang="en-US" sz="3600" dirty="0" smtClean="0"/>
              <a:t> das </a:t>
            </a:r>
            <a:r>
              <a:rPr lang="en-US" sz="3600" dirty="0" err="1" smtClean="0"/>
              <a:t>necessidades</a:t>
            </a:r>
            <a:r>
              <a:rPr lang="en-US" sz="3600" dirty="0" smtClean="0"/>
              <a:t> de Maslow (cont.)</a:t>
            </a:r>
            <a:endParaRPr lang="en-US" sz="3600" dirty="0" smtClean="0">
              <a:latin typeface="Calibri" pitchFamily="34" charset="0"/>
            </a:endParaRPr>
          </a:p>
        </p:txBody>
      </p:sp>
      <p:sp>
        <p:nvSpPr>
          <p:cNvPr id="9"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Necessidades de segurança</a:t>
            </a:r>
          </a:p>
          <a:p>
            <a:pPr marL="342900" indent="-342900" algn="just" eaLnBrk="0" hangingPunct="0">
              <a:spcBef>
                <a:spcPct val="20000"/>
              </a:spcBef>
              <a:buFont typeface="Arial" charset="0"/>
              <a:buChar char="•"/>
            </a:pPr>
            <a:endParaRPr lang="pt-PT" sz="800" b="1" dirty="0" smtClean="0"/>
          </a:p>
          <a:p>
            <a:pPr marL="352425" algn="just" eaLnBrk="0" hangingPunct="0">
              <a:spcBef>
                <a:spcPct val="20000"/>
              </a:spcBef>
            </a:pPr>
            <a:r>
              <a:rPr lang="pt-PT" sz="2400" dirty="0" smtClean="0"/>
              <a:t>As necessidades de proteção de eventos materiais e/ou emocionais que possam pôr em causa a pessoa ou o seu mais básico bem-estar.</a:t>
            </a:r>
          </a:p>
          <a:p>
            <a:pPr algn="just" eaLnBrk="0" hangingPunct="0">
              <a:spcBef>
                <a:spcPct val="20000"/>
              </a:spcBef>
            </a:pPr>
            <a:endParaRPr lang="pt-PT" sz="2400" dirty="0" smtClean="0"/>
          </a:p>
          <a:p>
            <a:pPr marL="342900" indent="-342900" algn="just" eaLnBrk="0" hangingPunct="0">
              <a:spcBef>
                <a:spcPct val="20000"/>
              </a:spcBef>
              <a:buFont typeface="Arial" charset="0"/>
              <a:buChar char="•"/>
            </a:pPr>
            <a:r>
              <a:rPr lang="pt-PT" sz="2400" b="1" dirty="0" smtClean="0"/>
              <a:t>Necessidades sociais</a:t>
            </a:r>
          </a:p>
          <a:p>
            <a:pPr marL="342900" indent="-342900" algn="just" eaLnBrk="0" hangingPunct="0">
              <a:spcBef>
                <a:spcPct val="20000"/>
              </a:spcBef>
              <a:buFont typeface="Arial" charset="0"/>
              <a:buChar char="•"/>
            </a:pPr>
            <a:endParaRPr lang="pt-PT" sz="800" b="1" dirty="0" smtClean="0"/>
          </a:p>
          <a:p>
            <a:pPr marL="352425" algn="just" eaLnBrk="0" hangingPunct="0">
              <a:spcBef>
                <a:spcPct val="20000"/>
              </a:spcBef>
            </a:pPr>
            <a:r>
              <a:rPr lang="pt-PT" sz="2400" dirty="0" smtClean="0"/>
              <a:t>As necessidades de afeto, pertença, aceitação e amizade.</a:t>
            </a:r>
            <a:endParaRPr lang="pt-P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077201" y="6488668"/>
            <a:ext cx="1066800" cy="261610"/>
          </a:xfrm>
          <a:prstGeom prst="rect">
            <a:avLst/>
          </a:prstGeom>
          <a:noFill/>
        </p:spPr>
        <p:txBody>
          <a:bodyPr wrap="square" rtlCol="0">
            <a:spAutoFit/>
          </a:bodyPr>
          <a:lstStyle/>
          <a:p>
            <a:r>
              <a:rPr lang="en-US" sz="1100" dirty="0" smtClean="0"/>
              <a:t>16 - 7</a:t>
            </a:r>
            <a:endParaRPr lang="en-US" sz="1100" dirty="0"/>
          </a:p>
        </p:txBody>
      </p:sp>
      <p:sp>
        <p:nvSpPr>
          <p:cNvPr id="7" name="Rectangle 2"/>
          <p:cNvSpPr>
            <a:spLocks noGrp="1" noChangeArrowheads="1"/>
          </p:cNvSpPr>
          <p:nvPr>
            <p:ph type="title"/>
          </p:nvPr>
        </p:nvSpPr>
        <p:spPr>
          <a:xfrm>
            <a:off x="685800" y="152400"/>
            <a:ext cx="7772400" cy="1143000"/>
          </a:xfrm>
        </p:spPr>
        <p:txBody>
          <a:bodyPr>
            <a:normAutofit fontScale="90000"/>
          </a:bodyPr>
          <a:lstStyle/>
          <a:p>
            <a:pPr algn="ctr"/>
            <a:r>
              <a:rPr lang="en-US" sz="3600" dirty="0" err="1" smtClean="0"/>
              <a:t>hierarquia</a:t>
            </a:r>
            <a:r>
              <a:rPr lang="en-US" sz="3600" dirty="0" smtClean="0"/>
              <a:t> das </a:t>
            </a:r>
            <a:r>
              <a:rPr lang="en-US" sz="3600" dirty="0" err="1" smtClean="0"/>
              <a:t>necessidades</a:t>
            </a:r>
            <a:r>
              <a:rPr lang="en-US" sz="3600" dirty="0" smtClean="0"/>
              <a:t> de Maslow (cont.)</a:t>
            </a:r>
            <a:endParaRPr lang="en-US" sz="3600" dirty="0" smtClean="0">
              <a:latin typeface="Calibri" pitchFamily="34" charset="0"/>
            </a:endParaRPr>
          </a:p>
        </p:txBody>
      </p:sp>
      <p:sp>
        <p:nvSpPr>
          <p:cNvPr id="9"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Necessidades de estima</a:t>
            </a:r>
          </a:p>
          <a:p>
            <a:pPr marL="342900" indent="-342900" algn="just" eaLnBrk="0" hangingPunct="0">
              <a:spcBef>
                <a:spcPct val="20000"/>
              </a:spcBef>
              <a:buFont typeface="Arial" charset="0"/>
              <a:buChar char="•"/>
            </a:pPr>
            <a:endParaRPr lang="pt-PT" sz="800" b="1" dirty="0" smtClean="0"/>
          </a:p>
          <a:p>
            <a:pPr marL="352425" algn="just" eaLnBrk="0" hangingPunct="0">
              <a:spcBef>
                <a:spcPct val="20000"/>
              </a:spcBef>
            </a:pPr>
            <a:r>
              <a:rPr lang="pt-PT" sz="2400" dirty="0" smtClean="0"/>
              <a:t>As necessidades pessoais relacionados com </a:t>
            </a:r>
            <a:r>
              <a:rPr lang="pt-PT" sz="2400" u="sng" dirty="0" smtClean="0"/>
              <a:t>fatores internos</a:t>
            </a:r>
            <a:r>
              <a:rPr lang="pt-PT" sz="2400" dirty="0" smtClean="0"/>
              <a:t> como a auto-imagem, a autonomia, e a necessidade de realizações/conquistas e com </a:t>
            </a:r>
            <a:r>
              <a:rPr lang="pt-PT" sz="2400" u="sng" dirty="0" err="1" smtClean="0"/>
              <a:t>fatores</a:t>
            </a:r>
            <a:r>
              <a:rPr lang="pt-PT" sz="2400" u="sng" dirty="0" smtClean="0"/>
              <a:t> externos</a:t>
            </a:r>
            <a:r>
              <a:rPr lang="pt-PT" sz="2400" dirty="0" smtClean="0"/>
              <a:t> como o status, o reconhecimento e a atenção.</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Necessidades de auto-realização</a:t>
            </a:r>
          </a:p>
          <a:p>
            <a:pPr marL="342900" indent="-342900" algn="just" eaLnBrk="0" hangingPunct="0">
              <a:spcBef>
                <a:spcPct val="20000"/>
              </a:spcBef>
              <a:buFont typeface="Arial" charset="0"/>
              <a:buChar char="•"/>
            </a:pPr>
            <a:endParaRPr lang="pt-PT" sz="800" b="1" dirty="0" smtClean="0"/>
          </a:p>
          <a:p>
            <a:pPr marL="352425" algn="just" eaLnBrk="0" hangingPunct="0">
              <a:spcBef>
                <a:spcPct val="20000"/>
              </a:spcBef>
            </a:pPr>
            <a:r>
              <a:rPr lang="pt-PT" sz="2400" dirty="0" smtClean="0"/>
              <a:t>A necessidade de uma pessoa em atingir o seu potencial.</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16-1</a:t>
            </a:r>
            <a:br>
              <a:rPr lang="en-US" sz="3600" dirty="0" smtClean="0"/>
            </a:br>
            <a:r>
              <a:rPr lang="en-US" sz="3100" dirty="0" err="1" smtClean="0"/>
              <a:t>hierarquia</a:t>
            </a:r>
            <a:r>
              <a:rPr lang="en-US" sz="3100" dirty="0" smtClean="0"/>
              <a:t> das </a:t>
            </a:r>
            <a:r>
              <a:rPr lang="en-US" sz="3100" dirty="0" err="1" smtClean="0"/>
              <a:t>necessidades</a:t>
            </a:r>
            <a:r>
              <a:rPr lang="en-US" sz="3100" dirty="0" smtClean="0"/>
              <a:t> de Maslow</a:t>
            </a:r>
            <a:endParaRPr lang="en-US" sz="3100" dirty="0" smtClean="0">
              <a:latin typeface="Calibri" pitchFamily="34" charset="0"/>
            </a:endParaRP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7" name="TextBox 6"/>
          <p:cNvSpPr txBox="1"/>
          <p:nvPr/>
        </p:nvSpPr>
        <p:spPr>
          <a:xfrm>
            <a:off x="8305800" y="6611779"/>
            <a:ext cx="838200" cy="261610"/>
          </a:xfrm>
          <a:prstGeom prst="rect">
            <a:avLst/>
          </a:prstGeom>
          <a:noFill/>
        </p:spPr>
        <p:txBody>
          <a:bodyPr wrap="square" rtlCol="0">
            <a:spAutoFit/>
          </a:bodyPr>
          <a:lstStyle/>
          <a:p>
            <a:r>
              <a:rPr lang="en-US" sz="1100" dirty="0" smtClean="0"/>
              <a:t>16 - 8</a:t>
            </a:r>
            <a:endParaRPr lang="en-US" sz="1100" dirty="0"/>
          </a:p>
        </p:txBody>
      </p:sp>
      <p:pic>
        <p:nvPicPr>
          <p:cNvPr id="2" name="Picture 1"/>
          <p:cNvPicPr>
            <a:picLocks noChangeAspect="1"/>
          </p:cNvPicPr>
          <p:nvPr/>
        </p:nvPicPr>
        <p:blipFill>
          <a:blip r:embed="rId3"/>
          <a:stretch>
            <a:fillRect/>
          </a:stretch>
        </p:blipFill>
        <p:spPr>
          <a:xfrm>
            <a:off x="901700" y="1752600"/>
            <a:ext cx="7823200" cy="4483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a:bodyPr>
          <a:lstStyle/>
          <a:p>
            <a:r>
              <a:rPr lang="en-US" sz="3600" dirty="0" err="1" smtClean="0"/>
              <a:t>Teoria</a:t>
            </a:r>
            <a:r>
              <a:rPr lang="en-US" sz="3600" dirty="0" smtClean="0"/>
              <a:t> X </a:t>
            </a:r>
            <a:r>
              <a:rPr lang="en-US" dirty="0" smtClean="0"/>
              <a:t>e</a:t>
            </a:r>
            <a:r>
              <a:rPr lang="en-US" sz="3600" dirty="0" smtClean="0"/>
              <a:t> </a:t>
            </a:r>
            <a:r>
              <a:rPr lang="en-US" sz="3600" dirty="0" err="1" smtClean="0"/>
              <a:t>Teoria</a:t>
            </a:r>
            <a:r>
              <a:rPr lang="en-US" dirty="0"/>
              <a:t> Y </a:t>
            </a:r>
            <a:r>
              <a:rPr lang="en-US" dirty="0" smtClean="0"/>
              <a:t>de McGregor</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1175331" cy="261610"/>
          </a:xfrm>
          <a:prstGeom prst="rect">
            <a:avLst/>
          </a:prstGeom>
          <a:noFill/>
        </p:spPr>
        <p:txBody>
          <a:bodyPr wrap="square" rtlCol="0">
            <a:spAutoFit/>
          </a:bodyPr>
          <a:lstStyle/>
          <a:p>
            <a:r>
              <a:rPr lang="en-US" sz="1100" dirty="0" smtClean="0"/>
              <a:t>16 - 9</a:t>
            </a:r>
            <a:endParaRPr lang="en-US" sz="1100" dirty="0"/>
          </a:p>
        </p:txBody>
      </p:sp>
      <p:sp>
        <p:nvSpPr>
          <p:cNvPr id="7"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X – </a:t>
            </a:r>
            <a:r>
              <a:rPr lang="pt-PT" sz="2400" dirty="0" smtClean="0"/>
              <a:t>Assume-se que os trabalhadores não gostam de trabalhar, são preguiçosos, evitam as responsabilidades e têm que ser coagidos para trabalhar.</a:t>
            </a:r>
          </a:p>
          <a:p>
            <a:pPr marL="342900" indent="-342900" algn="just" eaLnBrk="0" hangingPunct="0">
              <a:spcBef>
                <a:spcPct val="20000"/>
              </a:spcBef>
              <a:buFont typeface="Arial" charset="0"/>
              <a:buChar char="•"/>
            </a:pPr>
            <a:endParaRPr lang="pt-PT" sz="1200" dirty="0" smtClean="0"/>
          </a:p>
          <a:p>
            <a:pPr marL="342900" indent="-342900" algn="just" eaLnBrk="0" hangingPunct="0">
              <a:spcBef>
                <a:spcPct val="20000"/>
              </a:spcBef>
              <a:buFont typeface="Arial" charset="0"/>
              <a:buChar char="•"/>
            </a:pPr>
            <a:r>
              <a:rPr lang="pt-PT" sz="2400" b="1" dirty="0" smtClean="0"/>
              <a:t>Teoria Y – </a:t>
            </a:r>
            <a:r>
              <a:rPr lang="pt-PT" sz="2400" dirty="0" smtClean="0"/>
              <a:t>Assume-se que os trabalhadores são criativos, gostam de trabalhar, procuram responsabilidade e são capazes de se </a:t>
            </a:r>
            <a:r>
              <a:rPr lang="pt-PT" sz="2400" dirty="0" err="1" smtClean="0"/>
              <a:t>automotivarem</a:t>
            </a:r>
            <a:r>
              <a:rPr lang="pt-PT" sz="2400" dirty="0" smtClean="0"/>
              <a:t> e de se autodirigirem.</a:t>
            </a:r>
            <a:endParaRPr lang="pt-PT"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otivating Employee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8&quot;/&gt;&lt;property id=&quot;20307&quot; value=&quot;260&quot;/&gt;&lt;/object&gt;&lt;object type=&quot;3&quot; unique_id=&quot;18011&quot;&gt;&lt;property id=&quot;20148&quot; value=&quot;5&quot;/&gt;&lt;property id=&quot;20300&quot; value=&quot;Slide 3 - &amp;quot;What Is Motivation?&amp;quot;&quot;/&gt;&lt;property id=&quot;20307&quot; value=&quot;393&quot;/&gt;&lt;/object&gt;&lt;object type=&quot;3&quot; unique_id=&quot;36369&quot;&gt;&lt;property id=&quot;20148&quot; value=&quot;5&quot;/&gt;&lt;property id=&quot;20300&quot; value=&quot;Slide 25 - &amp;quot;Exhibit 17-6&amp;#x0D;&amp;#x0A;Job Characteristics Model&amp;quot;&quot;/&gt;&lt;property id=&quot;20307&quot; value=&quot;597&quot;/&gt;&lt;/object&gt;&lt;object type=&quot;3&quot; unique_id=&quot;38100&quot;&gt;&lt;property id=&quot;20148&quot; value=&quot;5&quot;/&gt;&lt;property id=&quot;20300&quot; value=&quot;Slide 4 - &amp;quot;Early Theories of Motivation&amp;quot;&quot;/&gt;&lt;property id=&quot;20307&quot; value=&quot;598&quot;/&gt;&lt;/object&gt;&lt;object type=&quot;3&quot; unique_id=&quot;38101&quot;&gt;&lt;property id=&quot;20148&quot; value=&quot;5&quot;/&gt;&lt;property id=&quot;20300&quot; value=&quot;Slide 5 - &amp;quot;Maslow’s Hierarchy of Needs Theory&amp;quot;&quot;/&gt;&lt;property id=&quot;20307&quot; value=&quot;610&quot;/&gt;&lt;/object&gt;&lt;object type=&quot;3&quot; unique_id=&quot;38102&quot;&gt;&lt;property id=&quot;20148&quot; value=&quot;5&quot;/&gt;&lt;property id=&quot;20300&quot; value=&quot;Slide 6 - &amp;quot;Maslow’s Hierarchy of Needs Theory (cont.)&amp;quot;&quot;/&gt;&lt;property id=&quot;20307&quot; value=&quot;609&quot;/&gt;&lt;/object&gt;&lt;object type=&quot;3&quot; unique_id=&quot;38103&quot;&gt;&lt;property id=&quot;20148&quot; value=&quot;5&quot;/&gt;&lt;property id=&quot;20300&quot; value=&quot;Slide 7 - &amp;quot;Maslow’s Hierarchy of Needs Theory (cont.)&amp;quot;&quot;/&gt;&lt;property id=&quot;20307&quot; value=&quot;608&quot;/&gt;&lt;/object&gt;&lt;object type=&quot;3&quot; unique_id=&quot;38104&quot;&gt;&lt;property id=&quot;20148&quot; value=&quot;5&quot;/&gt;&lt;property id=&quot;20300&quot; value=&quot;Slide 8 - &amp;quot;Exhibit 17-1&amp;#x0D;&amp;#x0A;Maslow’s Hierarchy of Needs&amp;quot;&quot;/&gt;&lt;property id=&quot;20307&quot; value=&quot;607&quot;/&gt;&lt;/object&gt;&lt;object type=&quot;3&quot; unique_id=&quot;38105&quot;&gt;&lt;property id=&quot;20148&quot; value=&quot;5&quot;/&gt;&lt;property id=&quot;20300&quot; value=&quot;Slide 9 - &amp;quot;McGregor’s Theory X and Theory Y&amp;quot;&quot;/&gt;&lt;property id=&quot;20307&quot; value=&quot;606&quot;/&gt;&lt;/object&gt;&lt;object type=&quot;3&quot; unique_id=&quot;38106&quot;&gt;&lt;property id=&quot;20148&quot; value=&quot;5&quot;/&gt;&lt;property id=&quot;20300&quot; value=&quot;Slide 10 - &amp;quot;Herzberg’s Two-Factor Theory&amp;quot;&quot;/&gt;&lt;property id=&quot;20307&quot; value=&quot;605&quot;/&gt;&lt;/object&gt;&lt;object type=&quot;3&quot; unique_id=&quot;38107&quot;&gt;&lt;property id=&quot;20148&quot; value=&quot;5&quot;/&gt;&lt;property id=&quot;20300&quot; value=&quot;Slide 11 - &amp;quot;Exhibit 17-2&amp;#x0D;&amp;#x0A;Herzberg’s Two Factor Theory&amp;quot;&quot;/&gt;&lt;property id=&quot;20307&quot; value=&quot;603&quot;/&gt;&lt;/object&gt;&lt;object type=&quot;3&quot; unique_id=&quot;38108&quot;&gt;&lt;property id=&quot;20148&quot; value=&quot;5&quot;/&gt;&lt;property id=&quot;20300&quot; value=&quot;Slide 12 - &amp;quot;Herzberg’s Two-Factor Theory (cont.)&amp;quot;&quot;/&gt;&lt;property id=&quot;20307&quot; value=&quot;604&quot;/&gt;&lt;/object&gt;&lt;object type=&quot;3&quot; unique_id=&quot;38109&quot;&gt;&lt;property id=&quot;20148&quot; value=&quot;5&quot;/&gt;&lt;property id=&quot;20300&quot; value=&quot;Slide 13 - &amp;quot;Exhibit 17-3 Contrasting Views of Satisfaction– Dissatisfaction&amp;quot;&quot;/&gt;&lt;property id=&quot;20307&quot; value=&quot;602&quot;/&gt;&lt;/object&gt;&lt;object type=&quot;3&quot; unique_id=&quot;38110&quot;&gt;&lt;property id=&quot;20148&quot; value=&quot;5&quot;/&gt;&lt;property id=&quot;20300&quot; value=&quot;Slide 14 - &amp;quot;Three-Needs Theory&amp;quot;&quot;/&gt;&lt;property id=&quot;20307&quot; value=&quot;601&quot;/&gt;&lt;/object&gt;&lt;object type=&quot;3&quot; unique_id=&quot;38111&quot;&gt;&lt;property id=&quot;20148&quot; value=&quot;5&quot;/&gt;&lt;property id=&quot;20300&quot; value=&quot;Slide 15 - &amp;quot;Three-Needs Theory (cont.)&amp;quot;&quot;/&gt;&lt;property id=&quot;20307&quot; value=&quot;600&quot;/&gt;&lt;/object&gt;&lt;object type=&quot;3&quot; unique_id=&quot;38112&quot;&gt;&lt;property id=&quot;20148&quot; value=&quot;5&quot;/&gt;&lt;property id=&quot;20300&quot; value=&quot;Slide 16 - &amp;quot;Exhibit 17-4&amp;#x0D;&amp;#x0A;TAT Pictures Source&amp;quot;&quot;/&gt;&lt;property id=&quot;20307&quot; value=&quot;599&quot;/&gt;&lt;/object&gt;&lt;object type=&quot;3&quot; unique_id=&quot;38113&quot;&gt;&lt;property id=&quot;20148&quot; value=&quot;5&quot;/&gt;&lt;property id=&quot;20300&quot; value=&quot;Slide 17 - &amp;quot;Contemporary Theories of Motivation&amp;quot;&quot;/&gt;&lt;property id=&quot;20307&quot; value=&quot;611&quot;/&gt;&lt;/object&gt;&lt;object type=&quot;3&quot; unique_id=&quot;38114&quot;&gt;&lt;property id=&quot;20148&quot; value=&quot;5&quot;/&gt;&lt;property id=&quot;20300&quot; value=&quot;Slide 18 - &amp;quot;Exhibit 17-5&amp;#x0D;&amp;#x0A;Goal-Setting Theory&amp;quot;&quot;/&gt;&lt;property id=&quot;20307&quot; value=&quot;618&quot;/&gt;&lt;/object&gt;&lt;object type=&quot;3&quot; unique_id=&quot;38115&quot;&gt;&lt;property id=&quot;20148&quot; value=&quot;5&quot;/&gt;&lt;property id=&quot;20300&quot; value=&quot;Slide 19 - &amp;quot;Reinforcement Theory&amp;quot;&quot;/&gt;&lt;property id=&quot;20307&quot; value=&quot;617&quot;/&gt;&lt;/object&gt;&lt;object type=&quot;3&quot; unique_id=&quot;38116&quot;&gt;&lt;property id=&quot;20148&quot; value=&quot;5&quot;/&gt;&lt;property id=&quot;20300&quot; value=&quot;Slide 20 - &amp;quot;Designing Motivating Jobs&amp;quot;&quot;/&gt;&lt;property id=&quot;20307&quot; value=&quot;616&quot;/&gt;&lt;/object&gt;&lt;object type=&quot;3&quot; unique_id=&quot;38117&quot;&gt;&lt;property id=&quot;20148&quot; value=&quot;5&quot;/&gt;&lt;property id=&quot;20300&quot; value=&quot;Slide 21 - &amp;quot;Designing Motivating Jobs (cont.)&amp;quot;&quot;/&gt;&lt;property id=&quot;20307&quot; value=&quot;615&quot;/&gt;&lt;/object&gt;&lt;object type=&quot;3&quot; unique_id=&quot;38118&quot;&gt;&lt;property id=&quot;20148&quot; value=&quot;5&quot;/&gt;&lt;property id=&quot;20300&quot; value=&quot;Slide 22 - &amp;quot;Five Core Job Dimensions&amp;quot;&quot;/&gt;&lt;property id=&quot;20307&quot; value=&quot;614&quot;/&gt;&lt;/object&gt;&lt;object type=&quot;3&quot; unique_id=&quot;38119&quot;&gt;&lt;property id=&quot;20148&quot; value=&quot;5&quot;/&gt;&lt;property id=&quot;20300&quot; value=&quot;Slide 23 - &amp;quot;Five Core Job Dimensions (cont.)&amp;quot;&quot;/&gt;&lt;property id=&quot;20307&quot; value=&quot;613&quot;/&gt;&lt;/object&gt;&lt;object type=&quot;3&quot; unique_id=&quot;38120&quot;&gt;&lt;property id=&quot;20148&quot; value=&quot;5&quot;/&gt;&lt;property id=&quot;20300&quot; value=&quot;Slide 24 - &amp;quot;Five Core Job Dimensions (cont.)&amp;quot;&quot;/&gt;&lt;property id=&quot;20307&quot; value=&quot;612&quot;/&gt;&lt;/object&gt;&lt;object type=&quot;3&quot; unique_id=&quot;38121&quot;&gt;&lt;property id=&quot;20148&quot; value=&quot;5&quot;/&gt;&lt;property id=&quot;20300&quot; value=&quot;Slide 26 - &amp;quot;Redesigning Job Design Approaches&amp;quot;&quot;/&gt;&lt;property id=&quot;20307&quot; value=&quot;624&quot;/&gt;&lt;/object&gt;&lt;object type=&quot;3&quot; unique_id=&quot;38122&quot;&gt;&lt;property id=&quot;20148&quot; value=&quot;5&quot;/&gt;&lt;property id=&quot;20300&quot; value=&quot;Slide 27 - &amp;quot;Redesigning Job Design Approaches (cont.)&amp;quot;&quot;/&gt;&lt;property id=&quot;20307&quot; value=&quot;623&quot;/&gt;&lt;/object&gt;&lt;object type=&quot;3&quot; unique_id=&quot;38123&quot;&gt;&lt;property id=&quot;20148&quot; value=&quot;5&quot;/&gt;&lt;property id=&quot;20300&quot; value=&quot;Slide 28 - &amp;quot;Equity Theory&amp;quot;&quot;/&gt;&lt;property id=&quot;20307&quot; value=&quot;622&quot;/&gt;&lt;/object&gt;&lt;object type=&quot;3&quot; unique_id=&quot;38124&quot;&gt;&lt;property id=&quot;20148&quot; value=&quot;5&quot;/&gt;&lt;property id=&quot;20300&quot; value=&quot;Slide 29 - &amp;quot;Equity Theory (cont.)&amp;quot;&quot;/&gt;&lt;property id=&quot;20307&quot; value=&quot;621&quot;/&gt;&lt;/object&gt;&lt;object type=&quot;3&quot; unique_id=&quot;38125&quot;&gt;&lt;property id=&quot;20148&quot; value=&quot;5&quot;/&gt;&lt;property id=&quot;20300&quot; value=&quot;Slide 30 - &amp;quot;Exhibit 17-7 Equity Theory&amp;quot;&quot;/&gt;&lt;property id=&quot;20307&quot; value=&quot;620&quot;/&gt;&lt;/object&gt;&lt;object type=&quot;3&quot; unique_id=&quot;38126&quot;&gt;&lt;property id=&quot;20148&quot; value=&quot;5&quot;/&gt;&lt;property id=&quot;20300&quot; value=&quot;Slide 31 - &amp;quot;Expectancy Theory&amp;quot;&quot;/&gt;&lt;property id=&quot;20307&quot; value=&quot;619&quot;/&gt;&lt;/object&gt;&lt;object type=&quot;3&quot; unique_id=&quot;38504&quot;&gt;&lt;property id=&quot;20148&quot; value=&quot;5&quot;/&gt;&lt;property id=&quot;20300&quot; value=&quot;Slide 32 - &amp;quot;Expectancy Theory (cont.)&amp;quot;&quot;/&gt;&lt;property id=&quot;20307&quot; value=&quot;625&quot;/&gt;&lt;/object&gt;&lt;object type=&quot;3&quot; unique_id=&quot;38505&quot;&gt;&lt;property id=&quot;20148&quot; value=&quot;5&quot;/&gt;&lt;property id=&quot;20300&quot; value=&quot;Slide 33 - &amp;quot;Exhibit 17-8 Expectancy Model&amp;quot;&quot;/&gt;&lt;property id=&quot;20307&quot; value=&quot;630&quot;/&gt;&lt;/object&gt;&lt;object type=&quot;3&quot; unique_id=&quot;38506&quot;&gt;&lt;property id=&quot;20148&quot; value=&quot;5&quot;/&gt;&lt;property id=&quot;20300&quot; value=&quot;Slide 34 - &amp;quot;Exhibit 17-9 Integrating Contemporary Theories of Motivation&amp;quot;&quot;/&gt;&lt;property id=&quot;20307&quot; value=&quot;629&quot;/&gt;&lt;/object&gt;&lt;object type=&quot;3&quot; unique_id=&quot;38507&quot;&gt;&lt;property id=&quot;20148&quot; value=&quot;5&quot;/&gt;&lt;property id=&quot;20300&quot; value=&quot;Slide 35 - &amp;quot;Current Issues in Motivation&amp;quot;&quot;/&gt;&lt;property id=&quot;20307&quot; value=&quot;628&quot;/&gt;&lt;/object&gt;&lt;object type=&quot;3&quot; unique_id=&quot;38508&quot;&gt;&lt;property id=&quot;20148&quot; value=&quot;5&quot;/&gt;&lt;property id=&quot;20300&quot; value=&quot;Slide 36 - &amp;quot;Current Issues in Motivation (cont.)&amp;quot;&quot;/&gt;&lt;property id=&quot;20307&quot; value=&quot;627&quot;/&gt;&lt;/object&gt;&lt;object type=&quot;3&quot; unique_id=&quot;38509&quot;&gt;&lt;property id=&quot;20148&quot; value=&quot;5&quot;/&gt;&lt;property id=&quot;20300&quot; value=&quot;Slide 37 - &amp;quot;Current Issues in Motivation (cont.)&amp;quot;&quot;/&gt;&lt;property id=&quot;20307&quot; value=&quot;626&quot;/&gt;&lt;/object&gt;&lt;object type=&quot;3&quot; unique_id=&quot;38510&quot;&gt;&lt;property id=&quot;20148&quot; value=&quot;5&quot;/&gt;&lt;property id=&quot;20300&quot; value=&quot;Slide 38 - &amp;quot;Current Issues in Motivation (cont.)&amp;quot;&quot;/&gt;&lt;property id=&quot;20307&quot; value=&quot;632&quot;/&gt;&lt;/object&gt;&lt;object type=&quot;3&quot; unique_id=&quot;38511&quot;&gt;&lt;property id=&quot;20148&quot; value=&quot;5&quot;/&gt;&lt;property id=&quot;20300&quot; value=&quot;Slide 39 - &amp;quot;Current Issues in Motivation (cont.)&amp;quot;&quot;/&gt;&lt;property id=&quot;20307&quot; value=&quot;631&quot;/&gt;&lt;/object&gt;&lt;object type=&quot;3&quot; unique_id=&quot;39016&quot;&gt;&lt;property id=&quot;20148&quot; value=&quot;5&quot;/&gt;&lt;property id=&quot;20300&quot; value=&quot;Slide 40 - &amp;quot;Designing Appropriate Rewards Programs&amp;quot;&quot;/&gt;&lt;property id=&quot;20307&quot; value=&quot;633&quot;/&gt;&lt;/object&gt;&lt;object type=&quot;3&quot; unique_id=&quot;39017&quot;&gt;&lt;property id=&quot;20148&quot; value=&quot;5&quot;/&gt;&lt;property id=&quot;20300&quot; value=&quot;Slide 41 - &amp;quot;Review Learning Outcome 17.1&amp;quot;&quot;/&gt;&lt;property id=&quot;20307&quot; value=&quot;634&quot;/&gt;&lt;/object&gt;&lt;object type=&quot;3&quot; unique_id=&quot;39018&quot;&gt;&lt;property id=&quot;20148&quot; value=&quot;5&quot;/&gt;&lt;property id=&quot;20300&quot; value=&quot;Slide 42 - &amp;quot;Review Learning Outcome 17.2&amp;quot;&quot;/&gt;&lt;property id=&quot;20307&quot; value=&quot;635&quot;/&gt;&lt;/object&gt;&lt;object type=&quot;3&quot; unique_id=&quot;39019&quot;&gt;&lt;property id=&quot;20148&quot; value=&quot;5&quot;/&gt;&lt;property id=&quot;20300&quot; value=&quot;Slide 43 - &amp;quot;Review Learning Outcome 17.2 (cont.)&amp;quot;&quot;/&gt;&lt;property id=&quot;20307&quot; value=&quot;636&quot;/&gt;&lt;/object&gt;&lt;object type=&quot;3&quot; unique_id=&quot;39020&quot;&gt;&lt;property id=&quot;20148&quot; value=&quot;5&quot;/&gt;&lt;property id=&quot;20300&quot; value=&quot;Slide 44 - &amp;quot;Review Learning Outcome 17.3&amp;quot;&quot;/&gt;&lt;property id=&quot;20307&quot; value=&quot;638&quot;/&gt;&lt;/object&gt;&lt;object type=&quot;3&quot; unique_id=&quot;39021&quot;&gt;&lt;property id=&quot;20148&quot; value=&quot;5&quot;/&gt;&lt;property id=&quot;20300&quot; value=&quot;Slide 45 - &amp;quot;Review Learning Outcome 17.3 (cont.)&amp;quot;&quot;/&gt;&lt;property id=&quot;20307&quot; value=&quot;637&quot;/&gt;&lt;/object&gt;&lt;object type=&quot;3&quot; unique_id=&quot;39022&quot;&gt;&lt;property id=&quot;20148&quot; value=&quot;5&quot;/&gt;&lt;property id=&quot;20300&quot; value=&quot;Slide 46 - &amp;quot;Review Learning Outcome 17.3 (cont.)&amp;quot;&quot;/&gt;&lt;property id=&quot;20307&quot; value=&quot;642&quot;/&gt;&lt;/object&gt;&lt;object type=&quot;3&quot; unique_id=&quot;39023&quot;&gt;&lt;property id=&quot;20148&quot; value=&quot;5&quot;/&gt;&lt;property id=&quot;20300&quot; value=&quot;Slide 47 - &amp;quot;Review Learning Outcome 17.4&amp;quot;&quot;/&gt;&lt;property id=&quot;20307&quot; value=&quot;641&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25614</TotalTime>
  <Words>5916</Words>
  <Application>Microsoft Office PowerPoint</Application>
  <PresentationFormat>On-screen Show (4:3)</PresentationFormat>
  <Paragraphs>420</Paragraphs>
  <Slides>44</Slides>
  <Notes>42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44</vt:i4>
      </vt:variant>
    </vt:vector>
  </HeadingPairs>
  <TitlesOfParts>
    <vt:vector size="55" baseType="lpstr">
      <vt:lpstr>Arial</vt:lpstr>
      <vt:lpstr>Calibri</vt:lpstr>
      <vt:lpstr>Gill Sans MT</vt:lpstr>
      <vt:lpstr>HelveticaNeue-Bold</vt:lpstr>
      <vt:lpstr>HelveticaNeue-Light</vt:lpstr>
      <vt:lpstr>Wingdings</vt:lpstr>
      <vt:lpstr>Wingdings 3</vt:lpstr>
      <vt:lpstr>mgmt12e (1)</vt:lpstr>
      <vt:lpstr>3_Office Theme</vt:lpstr>
      <vt:lpstr>4_Office Theme</vt:lpstr>
      <vt:lpstr>Urban Pop</vt:lpstr>
      <vt:lpstr>Motivação</vt:lpstr>
      <vt:lpstr>Objetivos</vt:lpstr>
      <vt:lpstr>O que é a Motivação?</vt:lpstr>
      <vt:lpstr>Teorias iniciais sobre a Motivação</vt:lpstr>
      <vt:lpstr>hierarquia das necessidades de Maslow</vt:lpstr>
      <vt:lpstr>hierarquia das necessidades de Maslow (cont.)</vt:lpstr>
      <vt:lpstr>hierarquia das necessidades de Maslow (cont.)</vt:lpstr>
      <vt:lpstr>figura 16-1 hierarquia das necessidades de Maslow</vt:lpstr>
      <vt:lpstr>Teoria X e Teoria Y de McGregor</vt:lpstr>
      <vt:lpstr>Teoria dos dois fatores de Herzberg</vt:lpstr>
      <vt:lpstr>figura 16-2 teoria dos dois fatores de Herzberg</vt:lpstr>
      <vt:lpstr>Teoria dos dois fatores de Herzberg (cont.)</vt:lpstr>
      <vt:lpstr>figura 16-3  Satisfação e insatisfação</vt:lpstr>
      <vt:lpstr>Teoria das três necessidades</vt:lpstr>
      <vt:lpstr>Teoria das três necessidades (Cont.)</vt:lpstr>
      <vt:lpstr>figura 16-4 Fonte: Thematic Apperception test</vt:lpstr>
      <vt:lpstr>Teorias contemporâneas da motivação</vt:lpstr>
      <vt:lpstr>figura 16-5 Teoria do estabelecimento de objetivos</vt:lpstr>
      <vt:lpstr>Teoria do reforço</vt:lpstr>
      <vt:lpstr>Desenho de funções motivadoras</vt:lpstr>
      <vt:lpstr>Desenho de funções motivadoras (cont.)</vt:lpstr>
      <vt:lpstr>Desenho de funções motivadoras (cont.)</vt:lpstr>
      <vt:lpstr>Cinco principais dimensões de uma função</vt:lpstr>
      <vt:lpstr>Cinco principais dimensões de uma função (Cont.)</vt:lpstr>
      <vt:lpstr>Cinco principais dimensões de uma função (Cont.)</vt:lpstr>
      <vt:lpstr>figura 16-6 modelo das Características do trAbalho</vt:lpstr>
      <vt:lpstr>Abordagens do redesenho da função</vt:lpstr>
      <vt:lpstr>Abordagens do redesenho da função (cont.)</vt:lpstr>
      <vt:lpstr>Teoria da equidade</vt:lpstr>
      <vt:lpstr>Teoria da equidade (cont.)</vt:lpstr>
      <vt:lpstr>figura 16-7  teoria da equidade</vt:lpstr>
      <vt:lpstr>Teoria das expectativas</vt:lpstr>
      <vt:lpstr>Teoria das expectativas (cont.)</vt:lpstr>
      <vt:lpstr>figura 16-8  teoria das expectativas</vt:lpstr>
      <vt:lpstr>figura 16-9  Integração das teorias contemporâneas de motivação</vt:lpstr>
      <vt:lpstr>Assuntos atuais sobre a motivação</vt:lpstr>
      <vt:lpstr>Assuntos atuais sobre a motivação (cont.)</vt:lpstr>
      <vt:lpstr>Assuntos atuais sobre a motivação (cont.)</vt:lpstr>
      <vt:lpstr>Assuntos atuais sobre a motivação (cont.)</vt:lpstr>
      <vt:lpstr>Assuntos atuais sobre a motivação (cont.)</vt:lpstr>
      <vt:lpstr>Assuntos atuais sobre a motivação (cont.)</vt:lpstr>
      <vt:lpstr>Desenho de programas de remunerações apropriados</vt:lpstr>
      <vt:lpstr>Desenho de programas de remunerações apropriados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366</cp:revision>
  <dcterms:created xsi:type="dcterms:W3CDTF">2012-10-07T22:51:25Z</dcterms:created>
  <dcterms:modified xsi:type="dcterms:W3CDTF">2016-09-13T11:54:39Z</dcterms:modified>
</cp:coreProperties>
</file>